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5" r:id="rId5"/>
    <p:sldMasterId id="2147483888" r:id="rId6"/>
    <p:sldMasterId id="2147483839" r:id="rId7"/>
    <p:sldMasterId id="2147483859" r:id="rId8"/>
    <p:sldMasterId id="2147483904" r:id="rId9"/>
    <p:sldMasterId id="2147483900" r:id="rId10"/>
    <p:sldMasterId id="2147483708" r:id="rId11"/>
    <p:sldMasterId id="2147483874" r:id="rId12"/>
  </p:sldMasterIdLst>
  <p:notesMasterIdLst>
    <p:notesMasterId r:id="rId33"/>
  </p:notesMasterIdLst>
  <p:sldIdLst>
    <p:sldId id="323" r:id="rId13"/>
    <p:sldId id="343" r:id="rId14"/>
    <p:sldId id="345" r:id="rId15"/>
    <p:sldId id="344" r:id="rId16"/>
    <p:sldId id="339" r:id="rId17"/>
    <p:sldId id="346" r:id="rId18"/>
    <p:sldId id="342" r:id="rId19"/>
    <p:sldId id="347" r:id="rId20"/>
    <p:sldId id="341" r:id="rId21"/>
    <p:sldId id="354" r:id="rId22"/>
    <p:sldId id="348" r:id="rId23"/>
    <p:sldId id="355" r:id="rId24"/>
    <p:sldId id="356" r:id="rId25"/>
    <p:sldId id="357" r:id="rId26"/>
    <p:sldId id="358" r:id="rId27"/>
    <p:sldId id="349" r:id="rId28"/>
    <p:sldId id="350" r:id="rId29"/>
    <p:sldId id="352" r:id="rId30"/>
    <p:sldId id="351" r:id="rId31"/>
    <p:sldId id="35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3A34"/>
    <a:srgbClr val="FA6549"/>
    <a:srgbClr val="FD9E48"/>
    <a:srgbClr val="FFDA2C"/>
    <a:srgbClr val="99CE58"/>
    <a:srgbClr val="00B160"/>
    <a:srgbClr val="00BFC0"/>
    <a:srgbClr val="8F3783"/>
    <a:srgbClr val="EA5BA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095" autoAdjust="0"/>
  </p:normalViewPr>
  <p:slideViewPr>
    <p:cSldViewPr snapToObjects="1">
      <p:cViewPr varScale="1">
        <p:scale>
          <a:sx n="86" d="100"/>
          <a:sy n="86" d="100"/>
        </p:scale>
        <p:origin x="247" y="55"/>
      </p:cViewPr>
      <p:guideLst/>
    </p:cSldViewPr>
  </p:slideViewPr>
  <p:outlineViewPr>
    <p:cViewPr>
      <p:scale>
        <a:sx n="33" d="100"/>
        <a:sy n="33" d="100"/>
      </p:scale>
      <p:origin x="0" y="-34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Express%20Oil\univariate%20redo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700" b="1" i="1" dirty="0">
                <a:solidFill>
                  <a:schemeClr val="accent4"/>
                </a:solidFill>
              </a:rPr>
              <a:t>PREDICTIVE MODEL PERFORMANCE</a:t>
            </a:r>
          </a:p>
        </c:rich>
      </c:tx>
      <c:layout>
        <c:manualLayout>
          <c:xMode val="edge"/>
          <c:yMode val="edge"/>
          <c:x val="2.6709228494807699E-4"/>
          <c:y val="1.8813623285340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Conversion rate</c:v>
          </c:tx>
          <c:spPr>
            <a:ln w="19050" cap="rnd" cmpd="sng">
              <a:solidFill>
                <a:srgbClr val="F68A3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'customer only lift final mo (2'!$E$36:$E$45</c:f>
              <c:numCache>
                <c:formatCode>0.0%</c:formatCode>
                <c:ptCount val="10"/>
                <c:pt idx="0">
                  <c:v>9.3542337641159407E-2</c:v>
                </c:pt>
                <c:pt idx="1">
                  <c:v>7.8274695258673394E-2</c:v>
                </c:pt>
                <c:pt idx="2">
                  <c:v>6.5086224468995896E-2</c:v>
                </c:pt>
                <c:pt idx="3">
                  <c:v>5.3834237025561602E-2</c:v>
                </c:pt>
                <c:pt idx="4">
                  <c:v>4.8758612254881997E-2</c:v>
                </c:pt>
                <c:pt idx="5">
                  <c:v>4.10330629051327E-2</c:v>
                </c:pt>
                <c:pt idx="6">
                  <c:v>3.6609727261608702E-2</c:v>
                </c:pt>
                <c:pt idx="7">
                  <c:v>3.29813689918056E-2</c:v>
                </c:pt>
                <c:pt idx="8">
                  <c:v>2.87414896652941E-2</c:v>
                </c:pt>
                <c:pt idx="9">
                  <c:v>2.11382445268865E-2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8B1-46D5-B0B4-7985608F29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5406408"/>
        <c:axId val="675404448"/>
      </c:lineChart>
      <c:catAx>
        <c:axId val="675406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7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 b="1" i="1" u="none" dirty="0"/>
                  <a:t>Model decile</a:t>
                </a:r>
              </a:p>
            </c:rich>
          </c:tx>
          <c:layout>
            <c:manualLayout>
              <c:xMode val="edge"/>
              <c:yMode val="edge"/>
              <c:x val="0.16325319363830401"/>
              <c:y val="0.89934748577034596"/>
            </c:manualLayout>
          </c:layout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5404448"/>
        <c:crosses val="autoZero"/>
        <c:auto val="1"/>
        <c:lblAlgn val="ctr"/>
        <c:lblOffset val="100"/>
        <c:noMultiLvlLbl val="0"/>
      </c:catAx>
      <c:valAx>
        <c:axId val="67540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0000">
                  <a:lumMod val="15000"/>
                  <a:lumOff val="85000"/>
                </a:srgb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1" i="1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 b="1" i="1" dirty="0"/>
                  <a:t>Next visit conversion rate</a:t>
                </a:r>
              </a:p>
            </c:rich>
          </c:tx>
          <c:layout>
            <c:manualLayout>
              <c:xMode val="edge"/>
              <c:yMode val="edge"/>
              <c:x val="3.9655518205870002E-2"/>
              <c:y val="0.4112695084866849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5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5406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B9230272-A1A8-2643-9FB2-3C5C606AB8BE}" type="datetimeFigureOut">
              <a:rPr lang="en-US" smtClean="0"/>
              <a:pPr/>
              <a:t>8/22/2017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57AB2505-4129-CA4B-ACF7-5F39B8AE13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1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efault - no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1752"/>
            <a:ext cx="9363078" cy="1325563"/>
          </a:xfrm>
        </p:spPr>
        <p:txBody>
          <a:bodyPr/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2" y="1984248"/>
            <a:ext cx="9363079" cy="43806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49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9 -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2" y="300040"/>
            <a:ext cx="9366253" cy="1325563"/>
          </a:xfrm>
        </p:spPr>
        <p:txBody>
          <a:bodyPr/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6722" y="1984248"/>
            <a:ext cx="7458078" cy="4410309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8819321" y="1767372"/>
            <a:ext cx="19879" cy="3894747"/>
          </a:xfrm>
          <a:prstGeom prst="line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991600" y="2286000"/>
            <a:ext cx="2743200" cy="304800"/>
          </a:xfr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rgbClr val="ADAEB0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CALL OUT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114800"/>
            <a:ext cx="2743200" cy="304800"/>
          </a:xfr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rgbClr val="ADAEB0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CALL OUT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8991600" y="2590800"/>
            <a:ext cx="2743200" cy="1066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8991600" y="4419600"/>
            <a:ext cx="2743200" cy="1066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3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1752"/>
            <a:ext cx="9363078" cy="1325563"/>
          </a:xfrm>
        </p:spPr>
        <p:txBody>
          <a:bodyPr/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7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CONTENT - Default Layout no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7" y="301753"/>
            <a:ext cx="9363079" cy="1325563"/>
          </a:xfrm>
        </p:spPr>
        <p:txBody>
          <a:bodyPr/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7" y="1975105"/>
            <a:ext cx="9363079" cy="412089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48673" y="301759"/>
            <a:ext cx="1781083" cy="23667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342866" indent="0">
              <a:buNone/>
              <a:defRPr/>
            </a:lvl2pPr>
            <a:lvl3pPr marL="685732" indent="0">
              <a:buNone/>
              <a:defRPr/>
            </a:lvl3pPr>
            <a:lvl4pPr marL="1028598" indent="0">
              <a:buNone/>
              <a:defRPr/>
            </a:lvl4pPr>
            <a:lvl5pPr marL="137146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/>
          <p:cNvSpPr>
            <a:spLocks noGrp="1"/>
          </p:cNvSpPr>
          <p:nvPr>
            <p:ph type="title" hasCustomPrompt="1"/>
          </p:nvPr>
        </p:nvSpPr>
        <p:spPr>
          <a:xfrm>
            <a:off x="812801" y="304801"/>
            <a:ext cx="10328999" cy="82391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Title, NH #10 Blue, Arial, 28pt, Single Spacing</a:t>
            </a:r>
          </a:p>
        </p:txBody>
      </p:sp>
    </p:spTree>
    <p:extLst>
      <p:ext uri="{BB962C8B-B14F-4D97-AF65-F5344CB8AC3E}">
        <p14:creationId xmlns:p14="http://schemas.microsoft.com/office/powerpoint/2010/main" val="2102183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192">
          <p15:clr>
            <a:srgbClr val="FBAE40"/>
          </p15:clr>
        </p15:guide>
        <p15:guide id="4294967295" orient="horz" pos="360">
          <p15:clr>
            <a:srgbClr val="FBAE40"/>
          </p15:clr>
        </p15:guide>
        <p15:guide id="4294967295" pos="49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efault with no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1752"/>
            <a:ext cx="9363078" cy="1325563"/>
          </a:xfrm>
        </p:spPr>
        <p:txBody>
          <a:bodyPr/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2" y="1984248"/>
            <a:ext cx="9363079" cy="468544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1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0040"/>
            <a:ext cx="9363078" cy="1325563"/>
          </a:xfrm>
        </p:spPr>
        <p:txBody>
          <a:bodyPr>
            <a:noAutofit/>
          </a:bodyPr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6723" y="1676400"/>
            <a:ext cx="9363077" cy="3048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005AAA"/>
                </a:solidFill>
              </a:defRPr>
            </a:lvl1pPr>
          </a:lstStyle>
          <a:p>
            <a:pPr lvl="0"/>
            <a:r>
              <a:rPr lang="en-US" dirty="0" err="1" smtClean="0"/>
              <a:t>Subheader</a:t>
            </a:r>
            <a:r>
              <a:rPr lang="en-US" dirty="0" smtClean="0"/>
              <a:t> Text Here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466344" y="1987296"/>
            <a:ext cx="9372600" cy="441350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90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2 - Callout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0040"/>
            <a:ext cx="9363078" cy="1325563"/>
          </a:xfrm>
        </p:spPr>
        <p:txBody>
          <a:bodyPr>
            <a:noAutofit/>
          </a:bodyPr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815088" y="1981200"/>
            <a:ext cx="19879" cy="3894747"/>
          </a:xfrm>
          <a:prstGeom prst="line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991600" y="2286000"/>
            <a:ext cx="2743200" cy="304800"/>
          </a:xfr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rgbClr val="ADAEB0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CALL OUT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114800"/>
            <a:ext cx="2743200" cy="304800"/>
          </a:xfr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rgbClr val="ADAEB0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CALL OUT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8991600" y="2590800"/>
            <a:ext cx="2743200" cy="1066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8991600" y="4419600"/>
            <a:ext cx="2743200" cy="1066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466344" y="1987296"/>
            <a:ext cx="7467600" cy="44196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6722" y="1676400"/>
            <a:ext cx="9363077" cy="3048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005AAA"/>
                </a:solidFill>
              </a:defRPr>
            </a:lvl1pPr>
          </a:lstStyle>
          <a:p>
            <a:pPr lvl="0"/>
            <a:r>
              <a:rPr lang="en-US" dirty="0" err="1" smtClean="0"/>
              <a:t>Subheader</a:t>
            </a:r>
            <a:r>
              <a:rPr lang="en-US" dirty="0" smtClean="0"/>
              <a:t>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15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3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2" y="300040"/>
            <a:ext cx="9363078" cy="1325563"/>
          </a:xfrm>
        </p:spPr>
        <p:txBody>
          <a:bodyPr/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2" y="1984248"/>
            <a:ext cx="3676653" cy="4416552"/>
          </a:xfrm>
        </p:spPr>
        <p:txBody>
          <a:bodyPr/>
          <a:lstStyle/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7674" y="1984248"/>
            <a:ext cx="3671889" cy="4416552"/>
          </a:xfrm>
        </p:spPr>
        <p:txBody>
          <a:bodyPr/>
          <a:lstStyle/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058150" y="1984248"/>
            <a:ext cx="3671889" cy="4416552"/>
          </a:xfrm>
        </p:spPr>
        <p:txBody>
          <a:bodyPr/>
          <a:lstStyle/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88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4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0040"/>
            <a:ext cx="9363078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723" y="1676400"/>
            <a:ext cx="2886078" cy="427895"/>
          </a:xfrm>
        </p:spPr>
        <p:txBody>
          <a:bodyPr/>
          <a:lstStyle>
            <a:lvl1pPr marL="0" indent="0">
              <a:buNone/>
              <a:defRPr sz="1800" b="1">
                <a:solidFill>
                  <a:srgbClr val="005AAA"/>
                </a:solidFill>
              </a:defRPr>
            </a:lvl1pPr>
          </a:lstStyle>
          <a:p>
            <a:pPr lvl="0"/>
            <a:r>
              <a:rPr lang="en-US" dirty="0" smtClean="0"/>
              <a:t>Subtitle Here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257207" y="1697512"/>
            <a:ext cx="3667348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8029485" y="1697512"/>
            <a:ext cx="3707813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257207" y="1781330"/>
            <a:ext cx="3667348" cy="4619470"/>
          </a:xfrm>
        </p:spPr>
        <p:txBody>
          <a:bodyPr/>
          <a:lstStyle>
            <a:lvl3pPr>
              <a:defRPr baseline="0"/>
            </a:lvl3pPr>
          </a:lstStyle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8044475" y="1781330"/>
            <a:ext cx="3667348" cy="4619470"/>
          </a:xfrm>
        </p:spPr>
        <p:txBody>
          <a:bodyPr/>
          <a:lstStyle>
            <a:lvl3pPr>
              <a:defRPr baseline="0"/>
            </a:lvl3pPr>
          </a:lstStyle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04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Spectrum">
    <p:bg>
      <p:bgPr>
        <a:solidFill>
          <a:srgbClr val="0059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/>
          <a:stretch/>
        </p:blipFill>
        <p:spPr>
          <a:xfrm>
            <a:off x="-8965" y="762000"/>
            <a:ext cx="12252960" cy="6130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838200"/>
            <a:ext cx="7162800" cy="1325563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86000"/>
            <a:ext cx="7162800" cy="838200"/>
          </a:xfrm>
        </p:spPr>
        <p:txBody>
          <a:bodyPr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Subtext Line 1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124199"/>
            <a:ext cx="7162800" cy="404813"/>
          </a:xfrm>
        </p:spPr>
        <p:txBody>
          <a:bodyPr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Subtext Line 2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505200"/>
            <a:ext cx="7162800" cy="579436"/>
          </a:xfrm>
        </p:spPr>
        <p:txBody>
          <a:bodyPr>
            <a:noAutofit/>
          </a:bodyPr>
          <a:lstStyle>
            <a:lvl1pPr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Subtext Line 3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0397836" y="4108450"/>
            <a:ext cx="1336964" cy="692150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6035041"/>
            <a:ext cx="4114800" cy="5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393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efaul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0040"/>
            <a:ext cx="9363078" cy="1325563"/>
          </a:xfrm>
        </p:spPr>
        <p:txBody>
          <a:bodyPr>
            <a:noAutofit/>
          </a:bodyPr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2" y="1981200"/>
            <a:ext cx="9363079" cy="4411979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6722" y="1676400"/>
            <a:ext cx="9363077" cy="3048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005AAA"/>
                </a:solidFill>
              </a:defRPr>
            </a:lvl1pPr>
          </a:lstStyle>
          <a:p>
            <a:pPr lvl="0"/>
            <a:r>
              <a:rPr lang="en-US" dirty="0" err="1" smtClean="0"/>
              <a:t>Subheader</a:t>
            </a:r>
            <a:r>
              <a:rPr lang="en-US" dirty="0" smtClean="0"/>
              <a:t>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12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Spectrum w/ backgrou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965" y="0"/>
            <a:ext cx="12252960" cy="68922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74518" y="3962400"/>
            <a:ext cx="8646684" cy="806637"/>
          </a:xfrm>
        </p:spPr>
        <p:txBody>
          <a:bodyPr>
            <a:noAutofit/>
          </a:bodyPr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4518" y="4831335"/>
            <a:ext cx="8669482" cy="579436"/>
          </a:xfrm>
        </p:spPr>
        <p:txBody>
          <a:bodyPr>
            <a:noAutofit/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Subtext Line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4518" y="5410771"/>
            <a:ext cx="8669482" cy="404813"/>
          </a:xfrm>
        </p:spPr>
        <p:txBody>
          <a:bodyPr>
            <a:no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Subtext Line 2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74518" y="5815584"/>
            <a:ext cx="8669482" cy="304799"/>
          </a:xfrm>
        </p:spPr>
        <p:txBody>
          <a:bodyPr>
            <a:no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Subtext Line 3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6035041"/>
            <a:ext cx="4114800" cy="5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50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pectrum"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>
          <a:xfrm>
            <a:off x="0" y="342900"/>
            <a:ext cx="12192000" cy="65151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90836" y="838200"/>
            <a:ext cx="7162800" cy="1325563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86000"/>
            <a:ext cx="7162800" cy="838200"/>
          </a:xfrm>
        </p:spPr>
        <p:txBody>
          <a:bodyPr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Subtext Line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124199"/>
            <a:ext cx="7162800" cy="404813"/>
          </a:xfrm>
        </p:spPr>
        <p:txBody>
          <a:bodyPr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Subtext Line 2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505200"/>
            <a:ext cx="7162800" cy="579436"/>
          </a:xfrm>
        </p:spPr>
        <p:txBody>
          <a:bodyPr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Subtext Line 3</a:t>
            </a:r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0397836" y="4108450"/>
            <a:ext cx="1336964" cy="692150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6035041"/>
            <a:ext cx="4114800" cy="5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86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pectrum w/ backgrou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>
          <a:xfrm>
            <a:off x="0" y="342900"/>
            <a:ext cx="12192000" cy="65151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90836" y="838200"/>
            <a:ext cx="7162800" cy="1325563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86000"/>
            <a:ext cx="7162800" cy="838200"/>
          </a:xfrm>
        </p:spPr>
        <p:txBody>
          <a:bodyPr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Subtext Line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124199"/>
            <a:ext cx="7162800" cy="404813"/>
          </a:xfrm>
        </p:spPr>
        <p:txBody>
          <a:bodyPr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Subtext Line 2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505200"/>
            <a:ext cx="7162800" cy="579436"/>
          </a:xfrm>
        </p:spPr>
        <p:txBody>
          <a:bodyPr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Subtext Line 3</a:t>
            </a:r>
            <a:endParaRPr lang="en-US" dirty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10397836" y="4108450"/>
            <a:ext cx="1336964" cy="692150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6035041"/>
            <a:ext cx="4114800" cy="5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7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Top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4258122" y="2400301"/>
            <a:ext cx="7933879" cy="178949"/>
          </a:xfrm>
          <a:prstGeom prst="rect">
            <a:avLst/>
          </a:prstGeom>
          <a:solidFill>
            <a:srgbClr val="005AAA"/>
          </a:solidFill>
          <a:ln>
            <a:solidFill>
              <a:srgbClr val="005AA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609570"/>
            <a:endParaRPr lang="en-US" sz="1867" dirty="0">
              <a:solidFill>
                <a:srgbClr val="005AAA"/>
              </a:solidFill>
              <a:latin typeface="Arial"/>
              <a:cs typeface="Arial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888476" y="300040"/>
            <a:ext cx="1846324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260112" y="2666653"/>
            <a:ext cx="2091406" cy="76944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TOPICS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273827" y="3352800"/>
            <a:ext cx="3658950" cy="3139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Let’s start with what’s important to you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051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Topic Slide 1 (edita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0112" y="2406578"/>
            <a:ext cx="2978888" cy="1325563"/>
          </a:xfrm>
        </p:spPr>
        <p:txBody>
          <a:bodyPr>
            <a:no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273827" y="3352800"/>
            <a:ext cx="3650973" cy="3361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Let’s start with what’s important to you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4258122" y="2400301"/>
            <a:ext cx="7933879" cy="178949"/>
          </a:xfrm>
          <a:prstGeom prst="rect">
            <a:avLst/>
          </a:prstGeom>
          <a:solidFill>
            <a:srgbClr val="005AAA"/>
          </a:solidFill>
          <a:ln>
            <a:solidFill>
              <a:srgbClr val="005AA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609570"/>
            <a:endParaRPr lang="en-US" sz="1867" dirty="0">
              <a:solidFill>
                <a:srgbClr val="005AAA"/>
              </a:solidFill>
              <a:latin typeface="Arial"/>
              <a:cs typeface="Arial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888476" y="300040"/>
            <a:ext cx="1846324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78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Top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829800" y="300040"/>
            <a:ext cx="1901962" cy="23667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charset="0"/>
              <a:buNone/>
              <a:defRPr sz="10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0"/>
            <a:ext cx="12192000" cy="190338"/>
          </a:xfrm>
          <a:prstGeom prst="rect">
            <a:avLst/>
          </a:prstGeom>
          <a:solidFill>
            <a:srgbClr val="005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4260112" y="2666653"/>
            <a:ext cx="2091406" cy="76944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TOPICS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273827" y="3352800"/>
            <a:ext cx="3658950" cy="3139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Let’s start with what’s important to you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794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Topic slide 2 (edita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1104" y="2404872"/>
            <a:ext cx="2978888" cy="1325563"/>
          </a:xfrm>
        </p:spPr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270248" y="3355848"/>
            <a:ext cx="3650974" cy="3361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595959"/>
                </a:solidFill>
              </a:defRPr>
            </a:lvl1pPr>
          </a:lstStyle>
          <a:p>
            <a:pPr lvl="0"/>
            <a:r>
              <a:rPr lang="en-US" dirty="0" smtClean="0"/>
              <a:t>Let’s start with what’s important to you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829800" y="300040"/>
            <a:ext cx="1901962" cy="23667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charset="0"/>
              <a:buNone/>
              <a:defRPr sz="10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0"/>
            <a:ext cx="12192000" cy="190338"/>
          </a:xfrm>
          <a:prstGeom prst="rect">
            <a:avLst/>
          </a:prstGeom>
          <a:solidFill>
            <a:srgbClr val="005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42083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1676400"/>
            <a:ext cx="12191999" cy="5239149"/>
          </a:xfrm>
          <a:prstGeom prst="rect">
            <a:avLst/>
          </a:prstGeom>
          <a:solidFill>
            <a:srgbClr val="D7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"/>
            <a:ext cx="12192000" cy="1676397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to 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3024293"/>
            <a:ext cx="8458200" cy="1600200"/>
          </a:xfrm>
        </p:spPr>
        <p:txBody>
          <a:bodyPr anchor="b">
            <a:noAutofit/>
          </a:bodyPr>
          <a:lstStyle>
            <a:lvl1pPr>
              <a:defRPr sz="5000" b="1" baseline="0">
                <a:solidFill>
                  <a:srgbClr val="0059AB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" y="1676400"/>
            <a:ext cx="12191996" cy="160670"/>
          </a:xfrm>
          <a:prstGeom prst="rect">
            <a:avLst/>
          </a:prstGeom>
          <a:solidFill>
            <a:srgbClr val="005AA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624492"/>
            <a:ext cx="8458200" cy="404812"/>
          </a:xfrm>
        </p:spPr>
        <p:txBody>
          <a:bodyPr>
            <a:noAutofit/>
          </a:bodyPr>
          <a:lstStyle>
            <a:lvl1pPr marL="66675" indent="0">
              <a:tabLst/>
              <a:defRPr sz="2000">
                <a:solidFill>
                  <a:srgbClr val="005AAA"/>
                </a:solidFill>
              </a:defRPr>
            </a:lvl1pPr>
            <a:lvl2pPr>
              <a:defRPr sz="2000">
                <a:solidFill>
                  <a:srgbClr val="005AAA"/>
                </a:solidFill>
              </a:defRPr>
            </a:lvl2pPr>
            <a:lvl3pPr>
              <a:defRPr sz="1800">
                <a:solidFill>
                  <a:srgbClr val="005AAA"/>
                </a:solidFill>
              </a:defRPr>
            </a:lvl3pPr>
            <a:lvl4pPr>
              <a:defRPr sz="1600">
                <a:solidFill>
                  <a:srgbClr val="005AAA"/>
                </a:solidFill>
              </a:defRPr>
            </a:lvl4pPr>
            <a:lvl5pPr>
              <a:defRPr sz="1600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Subsection 1 | Subsection 2 | Subsection 3</a:t>
            </a:r>
            <a:endParaRPr lang="en-US" dirty="0"/>
          </a:p>
        </p:txBody>
      </p:sp>
      <p:sp>
        <p:nvSpPr>
          <p:cNvPr id="17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rgbClr val="595959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sp>
        <p:nvSpPr>
          <p:cNvPr id="18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rgbClr val="595959"/>
              </a:solidFill>
              <a:cs typeface="Helvetica" pitchFamily="3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446520"/>
            <a:ext cx="2286000" cy="3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90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676400"/>
            <a:ext cx="12202719" cy="5181600"/>
          </a:xfrm>
          <a:prstGeom prst="rect">
            <a:avLst/>
          </a:prstGeom>
          <a:solidFill>
            <a:srgbClr val="005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253" y="1676400"/>
            <a:ext cx="12191999" cy="160670"/>
          </a:xfrm>
          <a:prstGeom prst="rect">
            <a:avLst/>
          </a:prstGeom>
          <a:solidFill>
            <a:srgbClr val="D7D7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1867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"/>
            <a:ext cx="12192000" cy="183209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3024293"/>
            <a:ext cx="8458200" cy="1600200"/>
          </a:xfrm>
        </p:spPr>
        <p:txBody>
          <a:bodyPr anchor="b">
            <a:noAutofit/>
          </a:bodyPr>
          <a:lstStyle>
            <a:lvl1pPr>
              <a:defRPr sz="5000" b="1">
                <a:solidFill>
                  <a:srgbClr val="D7D7D5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624492"/>
            <a:ext cx="8458200" cy="404812"/>
          </a:xfrm>
        </p:spPr>
        <p:txBody>
          <a:bodyPr>
            <a:noAutofit/>
          </a:bodyPr>
          <a:lstStyle>
            <a:lvl1pPr marL="66675" indent="0">
              <a:tabLst/>
              <a:defRPr sz="2000">
                <a:solidFill>
                  <a:srgbClr val="D7D7D5"/>
                </a:solidFill>
              </a:defRPr>
            </a:lvl1pPr>
            <a:lvl2pPr>
              <a:defRPr sz="2000">
                <a:solidFill>
                  <a:srgbClr val="005AAA"/>
                </a:solidFill>
              </a:defRPr>
            </a:lvl2pPr>
            <a:lvl3pPr>
              <a:defRPr sz="1800">
                <a:solidFill>
                  <a:srgbClr val="005AAA"/>
                </a:solidFill>
              </a:defRPr>
            </a:lvl3pPr>
            <a:lvl4pPr>
              <a:defRPr sz="1600">
                <a:solidFill>
                  <a:srgbClr val="005AAA"/>
                </a:solidFill>
              </a:defRPr>
            </a:lvl4pPr>
            <a:lvl5pPr>
              <a:defRPr sz="1600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Subsection 1 | Subsection 2 | Subsection 3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24" y="6364224"/>
            <a:ext cx="1408176" cy="321064"/>
          </a:xfrm>
          <a:prstGeom prst="rect">
            <a:avLst/>
          </a:prstGeom>
        </p:spPr>
      </p:pic>
      <p:sp>
        <p:nvSpPr>
          <p:cNvPr id="14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rgbClr val="D7D7D5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rgbClr val="D7D7D5"/>
              </a:solidFill>
              <a:cs typeface="Arial" panose="020B0604020202020204" pitchFamily="34" charset="0"/>
            </a:endParaRPr>
          </a:p>
        </p:txBody>
      </p:sp>
      <p:sp>
        <p:nvSpPr>
          <p:cNvPr id="15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rgbClr val="D7D7D5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rgbClr val="D7D7D5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rgbClr val="D7D7D5"/>
              </a:solidFill>
              <a:cs typeface="Helvetica" pitchFamily="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51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1676401"/>
            <a:ext cx="12191999" cy="5181602"/>
          </a:xfrm>
          <a:prstGeom prst="rect">
            <a:avLst/>
          </a:prstGeom>
          <a:solidFill>
            <a:srgbClr val="D7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7042" y="3024293"/>
            <a:ext cx="8412758" cy="1600200"/>
          </a:xfrm>
        </p:spPr>
        <p:txBody>
          <a:bodyPr anchor="b">
            <a:noAutofit/>
          </a:bodyPr>
          <a:lstStyle>
            <a:lvl1pPr>
              <a:defRPr sz="5000" b="1">
                <a:solidFill>
                  <a:srgbClr val="0059AB"/>
                </a:soli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683450"/>
            <a:ext cx="12214579" cy="170429"/>
          </a:xfrm>
          <a:prstGeom prst="rect">
            <a:avLst/>
          </a:prstGeom>
          <a:solidFill>
            <a:srgbClr val="005AA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71599" y="4624492"/>
            <a:ext cx="8464265" cy="404812"/>
          </a:xfrm>
        </p:spPr>
        <p:txBody>
          <a:bodyPr>
            <a:noAutofit/>
          </a:bodyPr>
          <a:lstStyle>
            <a:lvl1pPr marL="66675" indent="0">
              <a:tabLst/>
              <a:defRPr sz="2000">
                <a:solidFill>
                  <a:srgbClr val="005AAA"/>
                </a:solidFill>
              </a:defRPr>
            </a:lvl1pPr>
            <a:lvl2pPr>
              <a:defRPr sz="2000">
                <a:solidFill>
                  <a:srgbClr val="005AAA"/>
                </a:solidFill>
              </a:defRPr>
            </a:lvl2pPr>
            <a:lvl3pPr>
              <a:defRPr sz="1800">
                <a:solidFill>
                  <a:srgbClr val="005AAA"/>
                </a:solidFill>
              </a:defRPr>
            </a:lvl3pPr>
            <a:lvl4pPr>
              <a:defRPr sz="1600">
                <a:solidFill>
                  <a:srgbClr val="005AAA"/>
                </a:solidFill>
              </a:defRPr>
            </a:lvl4pPr>
            <a:lvl5pPr>
              <a:defRPr sz="1600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Subsection 1 | Subsection 2 | Subsection 3</a:t>
            </a:r>
            <a:endParaRPr lang="en-US" dirty="0"/>
          </a:p>
        </p:txBody>
      </p:sp>
      <p:sp>
        <p:nvSpPr>
          <p:cNvPr id="13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rgbClr val="595959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sp>
        <p:nvSpPr>
          <p:cNvPr id="14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rgbClr val="595959"/>
              </a:solidFill>
              <a:cs typeface="Helvetica" pitchFamily="3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446520"/>
            <a:ext cx="2286000" cy="3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2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2 - Callout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0040"/>
            <a:ext cx="9363078" cy="1325563"/>
          </a:xfrm>
        </p:spPr>
        <p:txBody>
          <a:bodyPr>
            <a:noAutofit/>
          </a:bodyPr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819321" y="1981200"/>
            <a:ext cx="19879" cy="3894747"/>
          </a:xfrm>
          <a:prstGeom prst="line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991600" y="2286000"/>
            <a:ext cx="2743200" cy="304800"/>
          </a:xfr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rgbClr val="ADAEB0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CALL OUT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991600" y="4114800"/>
            <a:ext cx="2743200" cy="304800"/>
          </a:xfrm>
        </p:spPr>
        <p:txBody>
          <a:bodyPr>
            <a:noAutofit/>
          </a:bodyPr>
          <a:lstStyle>
            <a:lvl1pPr marL="0" indent="0">
              <a:buNone/>
              <a:defRPr sz="1600" b="1" cap="all" baseline="0">
                <a:solidFill>
                  <a:srgbClr val="ADAEB0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CALL OUT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8991600" y="2590800"/>
            <a:ext cx="2743200" cy="1066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Subtext</a:t>
            </a:r>
          </a:p>
          <a:p>
            <a:pPr lvl="0"/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8991600" y="4419600"/>
            <a:ext cx="2743200" cy="10668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Subtext</a:t>
            </a:r>
          </a:p>
          <a:p>
            <a:pPr lvl="0"/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466344" y="1984248"/>
            <a:ext cx="74676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6722" y="1676400"/>
            <a:ext cx="9363077" cy="30480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rgbClr val="005AAA"/>
                </a:solidFill>
              </a:defRPr>
            </a:lvl1pPr>
          </a:lstStyle>
          <a:p>
            <a:pPr lvl="0"/>
            <a:r>
              <a:rPr lang="en-US" dirty="0" err="1" smtClean="0"/>
              <a:t>Subheader</a:t>
            </a:r>
            <a:r>
              <a:rPr lang="en-US" dirty="0" smtClean="0"/>
              <a:t>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458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ub) Transition Slide 1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5009320"/>
            <a:ext cx="12192000" cy="1848680"/>
          </a:xfrm>
        </p:spPr>
        <p:txBody>
          <a:bodyPr tIns="274320">
            <a:no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2" y="-19880"/>
            <a:ext cx="12192002" cy="5029200"/>
          </a:xfrm>
          <a:prstGeom prst="rect">
            <a:avLst/>
          </a:prstGeom>
          <a:solidFill>
            <a:srgbClr val="D7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447800" y="4822225"/>
            <a:ext cx="10744202" cy="198783"/>
          </a:xfrm>
          <a:prstGeom prst="rect">
            <a:avLst/>
          </a:prstGeom>
          <a:solidFill>
            <a:srgbClr val="005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1867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3185" y="3657600"/>
            <a:ext cx="8426615" cy="956934"/>
          </a:xfrm>
        </p:spPr>
        <p:txBody>
          <a:bodyPr anchor="b">
            <a:noAutofit/>
          </a:bodyPr>
          <a:lstStyle>
            <a:lvl1pPr algn="l">
              <a:defRPr sz="5000" baseline="0">
                <a:solidFill>
                  <a:srgbClr val="0059AB"/>
                </a:solidFill>
              </a:defRPr>
            </a:lvl1pPr>
          </a:lstStyle>
          <a:p>
            <a:r>
              <a:rPr lang="en-US" dirty="0" smtClean="0"/>
              <a:t>SUB-SECTION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419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ub) Transition Slide 2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5014210"/>
            <a:ext cx="12192000" cy="1843789"/>
          </a:xfrm>
        </p:spPr>
        <p:txBody>
          <a:bodyPr tIns="274320">
            <a:noAutofit/>
          </a:bodyPr>
          <a:lstStyle>
            <a:lvl1pPr marL="0" indent="0" algn="ctr">
              <a:buNone/>
              <a:defRPr sz="2400" i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" y="-32918"/>
            <a:ext cx="12191999" cy="5062117"/>
          </a:xfrm>
          <a:prstGeom prst="rect">
            <a:avLst/>
          </a:prstGeom>
          <a:solidFill>
            <a:srgbClr val="005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447800" y="4850294"/>
            <a:ext cx="10771013" cy="178905"/>
          </a:xfrm>
          <a:prstGeom prst="rect">
            <a:avLst/>
          </a:prstGeom>
          <a:solidFill>
            <a:srgbClr val="D7D7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1867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18175" y="3657600"/>
            <a:ext cx="8411625" cy="956934"/>
          </a:xfrm>
        </p:spPr>
        <p:txBody>
          <a:bodyPr anchor="b">
            <a:noAutofit/>
          </a:bodyPr>
          <a:lstStyle>
            <a:lvl1pPr algn="l">
              <a:defRPr sz="5000" baseline="0">
                <a:solidFill>
                  <a:srgbClr val="D7D7D5"/>
                </a:solidFill>
              </a:defRPr>
            </a:lvl1pPr>
          </a:lstStyle>
          <a:p>
            <a:r>
              <a:rPr lang="en-US" dirty="0" smtClean="0"/>
              <a:t>SUB-SECTION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96" y="6382512"/>
            <a:ext cx="1408176" cy="3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0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Sub) 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3"/>
          <a:stretch/>
        </p:blipFill>
        <p:spPr>
          <a:xfrm>
            <a:off x="-8430" y="5009320"/>
            <a:ext cx="12206074" cy="184868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8430" y="0"/>
            <a:ext cx="12200431" cy="5009320"/>
          </a:xfrm>
          <a:prstGeom prst="rect">
            <a:avLst/>
          </a:prstGeom>
          <a:solidFill>
            <a:srgbClr val="D7D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447800" y="4836298"/>
            <a:ext cx="10749844" cy="198783"/>
          </a:xfrm>
          <a:prstGeom prst="rect">
            <a:avLst/>
          </a:prstGeom>
          <a:solidFill>
            <a:srgbClr val="005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1867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12" name="Footer Placeholder 6"/>
          <p:cNvSpPr txBox="1">
            <a:spLocks/>
          </p:cNvSpPr>
          <p:nvPr userDrawn="1"/>
        </p:nvSpPr>
        <p:spPr>
          <a:xfrm>
            <a:off x="368595" y="6400800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rgbClr val="595959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sp>
        <p:nvSpPr>
          <p:cNvPr id="13" name="AutoShape 1"/>
          <p:cNvSpPr>
            <a:spLocks/>
          </p:cNvSpPr>
          <p:nvPr userDrawn="1"/>
        </p:nvSpPr>
        <p:spPr bwMode="auto">
          <a:xfrm>
            <a:off x="815804" y="65334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rgbClr val="595959"/>
              </a:solidFill>
              <a:cs typeface="Helvetica" pitchFamily="30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403185" y="3657600"/>
            <a:ext cx="8426615" cy="956934"/>
          </a:xfrm>
        </p:spPr>
        <p:txBody>
          <a:bodyPr anchor="b">
            <a:noAutofit/>
          </a:bodyPr>
          <a:lstStyle>
            <a:lvl1pPr algn="l">
              <a:defRPr sz="5000" baseline="0">
                <a:solidFill>
                  <a:srgbClr val="0059AB"/>
                </a:solidFill>
              </a:defRPr>
            </a:lvl1pPr>
          </a:lstStyle>
          <a:p>
            <a:r>
              <a:rPr lang="en-US" dirty="0" smtClean="0"/>
              <a:t>SUB-SECTION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24" y="6364224"/>
            <a:ext cx="1408176" cy="3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40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Slide 1">
    <p:bg>
      <p:bgPr>
        <a:solidFill>
          <a:srgbClr val="0059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7126" y="1807975"/>
            <a:ext cx="7476727" cy="1624384"/>
          </a:xfrm>
        </p:spPr>
        <p:txBody>
          <a:bodyPr anchor="b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here to insert quote or callout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5437" y="4302784"/>
            <a:ext cx="3685987" cy="746295"/>
          </a:xfrm>
        </p:spPr>
        <p:txBody>
          <a:bodyPr>
            <a:no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insert attribution or subtitle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598194" y="3867570"/>
            <a:ext cx="815817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chemeClr val="bg1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chemeClr val="bg1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chemeClr val="bg1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chemeClr val="bg1"/>
              </a:solidFill>
              <a:cs typeface="Helvetica" pitchFamily="3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24" y="6364224"/>
            <a:ext cx="1408176" cy="3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4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Slide 2 - backgrou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4910" y="1252330"/>
            <a:ext cx="12220295" cy="4307102"/>
          </a:xfrm>
          <a:prstGeom prst="rect">
            <a:avLst/>
          </a:prstGeom>
          <a:solidFill>
            <a:srgbClr val="005AAA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7126" y="1807975"/>
            <a:ext cx="7476727" cy="1624384"/>
          </a:xfrm>
        </p:spPr>
        <p:txBody>
          <a:bodyPr anchor="b">
            <a:noAutofit/>
          </a:bodyPr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here to insert quote or callout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5437" y="4302784"/>
            <a:ext cx="3685987" cy="74629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insert attribution or subtitle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598194" y="3867570"/>
            <a:ext cx="815817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485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Slide 3 - backgrou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4912" y="1252330"/>
            <a:ext cx="8455335" cy="4307102"/>
          </a:xfrm>
          <a:prstGeom prst="rect">
            <a:avLst/>
          </a:prstGeom>
          <a:solidFill>
            <a:srgbClr val="005AAA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56979" y="4302784"/>
            <a:ext cx="3685987" cy="74629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insert attribution </a:t>
            </a:r>
            <a:r>
              <a:rPr lang="en-US" smtClean="0"/>
              <a:t>or 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691" y="1807975"/>
            <a:ext cx="7476727" cy="1624384"/>
          </a:xfrm>
        </p:spPr>
        <p:txBody>
          <a:bodyPr anchor="b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here to insert quote or callout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779146" y="3867570"/>
            <a:ext cx="815817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741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Slide 4"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7126" y="1807975"/>
            <a:ext cx="7476727" cy="1624384"/>
          </a:xfrm>
        </p:spPr>
        <p:txBody>
          <a:bodyPr anchor="b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here to insert quote or callout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5437" y="4302784"/>
            <a:ext cx="3685987" cy="74629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insert attribution or subtitle</a:t>
            </a:r>
            <a:endParaRPr lang="en-US" dirty="0"/>
          </a:p>
        </p:txBody>
      </p:sp>
      <p:sp>
        <p:nvSpPr>
          <p:cNvPr id="13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chemeClr val="bg1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chemeClr val="bg1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chemeClr val="bg1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chemeClr val="bg1"/>
              </a:solidFill>
              <a:cs typeface="Helvetica" pitchFamily="30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598194" y="3867570"/>
            <a:ext cx="815817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24" y="6364224"/>
            <a:ext cx="1408176" cy="3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72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Slide 5 - backgrou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4910" y="1331843"/>
            <a:ext cx="12196911" cy="4203098"/>
          </a:xfrm>
          <a:prstGeom prst="rect">
            <a:avLst/>
          </a:prstGeom>
          <a:solidFill>
            <a:srgbClr val="ADAEB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7126" y="1807975"/>
            <a:ext cx="7476727" cy="1624384"/>
          </a:xfrm>
        </p:spPr>
        <p:txBody>
          <a:bodyPr anchor="b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here to insert quote or callout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5437" y="4302784"/>
            <a:ext cx="3685987" cy="74629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insert attribution or subtitle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598194" y="3867570"/>
            <a:ext cx="815817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427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Slide 6 - backgrou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4910" y="1245794"/>
            <a:ext cx="8455335" cy="4289149"/>
          </a:xfrm>
          <a:prstGeom prst="rect">
            <a:avLst/>
          </a:prstGeom>
          <a:solidFill>
            <a:srgbClr val="ADAEB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56979" y="4302784"/>
            <a:ext cx="3685987" cy="74629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insert attribution or 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691" y="1807975"/>
            <a:ext cx="7476727" cy="1624384"/>
          </a:xfrm>
        </p:spPr>
        <p:txBody>
          <a:bodyPr anchor="b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here to insert quote or callout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779146" y="3867570"/>
            <a:ext cx="815817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0508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Slide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7126" y="1807975"/>
            <a:ext cx="7476727" cy="1624384"/>
          </a:xfrm>
        </p:spPr>
        <p:txBody>
          <a:bodyPr anchor="b">
            <a:noAutofit/>
          </a:bodyPr>
          <a:lstStyle>
            <a:lvl1pPr algn="ctr">
              <a:defRPr sz="2800">
                <a:solidFill>
                  <a:srgbClr val="0059AB"/>
                </a:solidFill>
              </a:defRPr>
            </a:lvl1pPr>
          </a:lstStyle>
          <a:p>
            <a:r>
              <a:rPr lang="en-US" dirty="0" smtClean="0"/>
              <a:t>Click here to insert quote or callout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45437" y="4302784"/>
            <a:ext cx="3685987" cy="74629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9AB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insert attribution or subtitle</a:t>
            </a:r>
            <a:endParaRPr lang="en-US" dirty="0"/>
          </a:p>
        </p:txBody>
      </p:sp>
      <p:sp>
        <p:nvSpPr>
          <p:cNvPr id="11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rgbClr val="595959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sp>
        <p:nvSpPr>
          <p:cNvPr id="13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rgbClr val="595959"/>
              </a:solidFill>
              <a:cs typeface="Helvetica" pitchFamily="30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598194" y="3867570"/>
            <a:ext cx="815817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446520"/>
            <a:ext cx="2286000" cy="3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7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3 - multipl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0040"/>
            <a:ext cx="9363078" cy="1325563"/>
          </a:xfrm>
        </p:spPr>
        <p:txBody>
          <a:bodyPr>
            <a:noAutofit/>
          </a:bodyPr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67932" y="1676400"/>
            <a:ext cx="9361868" cy="30372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cap="all" baseline="0">
                <a:solidFill>
                  <a:srgbClr val="005AAA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>
                <a:solidFill>
                  <a:srgbClr val="005AAA"/>
                </a:solidFill>
                <a:cs typeface="Arial"/>
              </a:rPr>
              <a:t>HEADER TITLE, BLUE, ARIAL 18 PT, ALL CAPS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67932" y="1957324"/>
            <a:ext cx="9363456" cy="82296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7932" y="2807208"/>
            <a:ext cx="9361868" cy="2897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cap="all" baseline="0">
                <a:solidFill>
                  <a:srgbClr val="005AAA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>
                <a:solidFill>
                  <a:srgbClr val="005AAA"/>
                </a:solidFill>
                <a:cs typeface="Arial"/>
              </a:rPr>
              <a:t>HEADER TITLE, BLUE, ARIAL 18 PT, ALL CAPS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67932" y="3112005"/>
            <a:ext cx="9363456" cy="82296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67932" y="3949987"/>
            <a:ext cx="9361868" cy="30372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cap="all" baseline="0">
                <a:solidFill>
                  <a:srgbClr val="005AAA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>
                <a:solidFill>
                  <a:srgbClr val="005AAA"/>
                </a:solidFill>
                <a:cs typeface="Arial"/>
              </a:rPr>
              <a:t>HEADER TITLE, BLUE, ARIAL 18 PT, ALL CAPS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467932" y="4287676"/>
            <a:ext cx="9363456" cy="82296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67932" y="5117080"/>
            <a:ext cx="9361868" cy="30372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cap="all" baseline="0">
                <a:solidFill>
                  <a:srgbClr val="005AAA"/>
                </a:solidFill>
              </a:defRPr>
            </a:lvl1pPr>
            <a:lvl2pPr>
              <a:defRPr sz="1400" b="1">
                <a:solidFill>
                  <a:srgbClr val="FF0000"/>
                </a:solidFill>
              </a:defRPr>
            </a:lvl2pPr>
            <a:lvl3pPr>
              <a:defRPr sz="1400" b="1">
                <a:solidFill>
                  <a:srgbClr val="FF0000"/>
                </a:solidFill>
              </a:defRPr>
            </a:lvl3pPr>
            <a:lvl4pPr>
              <a:defRPr sz="1400" b="1">
                <a:solidFill>
                  <a:srgbClr val="FF0000"/>
                </a:solidFill>
              </a:defRPr>
            </a:lvl4pPr>
            <a:lvl5pPr>
              <a:defRPr sz="1400" b="1">
                <a:solidFill>
                  <a:srgbClr val="FF0000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>
                <a:solidFill>
                  <a:srgbClr val="005AAA"/>
                </a:solidFill>
                <a:cs typeface="Arial"/>
              </a:rPr>
              <a:t>HEADER TITLE, BLUE, ARIAL 18 PT, ALL CAPS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467932" y="5475437"/>
            <a:ext cx="9363456" cy="82296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 dirty="0" smtClean="0"/>
              <a:t>Subtext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853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Slide 8"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56979" y="4302784"/>
            <a:ext cx="3685987" cy="74629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here to insert quote or callout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809736" y="3867570"/>
            <a:ext cx="815817" cy="0"/>
          </a:xfrm>
          <a:prstGeom prst="line">
            <a:avLst/>
          </a:prstGeom>
          <a:ln w="38100" cmpd="sng">
            <a:solidFill>
              <a:srgbClr val="0059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691" y="1807975"/>
            <a:ext cx="7476727" cy="1624384"/>
          </a:xfrm>
        </p:spPr>
        <p:txBody>
          <a:bodyPr anchor="b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here to insert quote or callout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355" y="5989034"/>
            <a:ext cx="1819612" cy="4148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2073" y="204718"/>
            <a:ext cx="8871043" cy="6653282"/>
          </a:xfrm>
          <a:prstGeom prst="rect">
            <a:avLst/>
          </a:prstGeom>
        </p:spPr>
      </p:pic>
      <p:sp>
        <p:nvSpPr>
          <p:cNvPr id="12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chemeClr val="bg1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chemeClr val="bg1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chemeClr val="bg1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chemeClr val="bg1"/>
              </a:solidFill>
              <a:cs typeface="Helvetica" pitchFamily="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555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8859436" y="2390504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5127040" y="2390775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362200" y="1485900"/>
            <a:ext cx="9829800" cy="203200"/>
          </a:xfrm>
          <a:prstGeom prst="rect">
            <a:avLst/>
          </a:prstGeom>
          <a:solidFill>
            <a:srgbClr val="005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867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45954" y="3628989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187104" y="2423845"/>
            <a:ext cx="1759130" cy="274436"/>
          </a:xfrm>
        </p:spPr>
        <p:txBody>
          <a:bodyPr tIns="0" bIns="0" anchor="b" anchorCtr="0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87103" y="2822318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904803" y="2423845"/>
            <a:ext cx="1759130" cy="274436"/>
          </a:xfrm>
        </p:spPr>
        <p:txBody>
          <a:bodyPr tIns="0" bIns="0" anchor="b" anchorCtr="0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9904802" y="2822318"/>
            <a:ext cx="1759131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2252991" y="2101535"/>
            <a:ext cx="2157963" cy="1311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90000"/>
              </a:lnSpc>
            </a:pPr>
            <a:r>
              <a:rPr lang="en-US" sz="4400" b="1" dirty="0" smtClean="0"/>
              <a:t>THANK</a:t>
            </a:r>
          </a:p>
          <a:p>
            <a:pPr lvl="0" algn="l">
              <a:lnSpc>
                <a:spcPct val="90000"/>
              </a:lnSpc>
            </a:pPr>
            <a:r>
              <a:rPr lang="en-US" sz="4400" b="1" dirty="0" smtClean="0"/>
              <a:t>YOU</a:t>
            </a:r>
            <a:endParaRPr lang="en-US" sz="4400" b="1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2402894" y="3315057"/>
            <a:ext cx="2267544" cy="3139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www.northhighland.com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9271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8839200" y="1676400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5127040" y="1676671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45954" y="2914885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209107" y="1689562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209106" y="2088035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864635" y="1689562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9864634" y="2088035"/>
            <a:ext cx="1759131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12192000" cy="190338"/>
          </a:xfrm>
          <a:prstGeom prst="rect">
            <a:avLst/>
          </a:prstGeom>
          <a:solidFill>
            <a:srgbClr val="005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8839200" y="3428729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5127040" y="3429000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9845954" y="4667214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209107" y="3441891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6209106" y="3840364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9864635" y="3441891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864634" y="3840364"/>
            <a:ext cx="1759131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299875" y="1532766"/>
            <a:ext cx="34034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 smtClean="0"/>
              <a:t>LET’S TALK</a:t>
            </a:r>
            <a:endParaRPr lang="en-US" sz="4400" b="1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867819" y="2184003"/>
            <a:ext cx="2267544" cy="3139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www.northhighland.com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4685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 (edita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8839200" y="1676400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5127040" y="1676671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45954" y="2914885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209107" y="1689562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209106" y="2088035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864635" y="1689562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9864634" y="2088035"/>
            <a:ext cx="1759131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12192000" cy="190338"/>
          </a:xfrm>
          <a:prstGeom prst="rect">
            <a:avLst/>
          </a:prstGeom>
          <a:solidFill>
            <a:srgbClr val="005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8839200" y="3428729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5127040" y="3429000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9845954" y="4667214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209107" y="3441891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6209106" y="3840364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9864635" y="3441891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864634" y="3840364"/>
            <a:ext cx="1759131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1600200"/>
            <a:ext cx="4648200" cy="609600"/>
          </a:xfrm>
        </p:spPr>
        <p:txBody>
          <a:bodyPr/>
          <a:lstStyle>
            <a:lvl1pPr marL="0" indent="0" algn="ctr">
              <a:buFontTx/>
              <a:buNone/>
              <a:defRPr sz="44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CLOSING TITLE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2231136"/>
            <a:ext cx="4648200" cy="381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 err="1" smtClean="0"/>
              <a:t>www.northhighland.com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739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6 (editable)">
    <p:bg>
      <p:bgPr>
        <a:solidFill>
          <a:srgbClr val="0059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8" b="17018"/>
          <a:stretch/>
        </p:blipFill>
        <p:spPr>
          <a:xfrm>
            <a:off x="-8965" y="0"/>
            <a:ext cx="12252960" cy="6892290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267200" y="1676400"/>
            <a:ext cx="6477000" cy="575890"/>
          </a:xfrm>
        </p:spPr>
        <p:txBody>
          <a:bodyPr/>
          <a:lstStyle>
            <a:lvl1pPr marL="0" indent="0" algn="r">
              <a:buFontTx/>
              <a:buNone/>
              <a:defRPr sz="5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CLOSING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53579" y="2362200"/>
            <a:ext cx="4495800" cy="359931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 smtClean="0"/>
              <a:t>www.northhighland.com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624" y="6364224"/>
            <a:ext cx="1408176" cy="3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1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137" y="1133856"/>
            <a:ext cx="8990847" cy="5993898"/>
          </a:xfrm>
          <a:prstGeom prst="rect">
            <a:avLst/>
          </a:prstGeom>
        </p:spPr>
      </p:pic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8850220" y="1676400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5127040" y="1676671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52271" y="2914885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187104" y="1709741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87103" y="2108214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9852271" y="4667214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9982201" y="1713812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9982200" y="2112285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237584" y="1532766"/>
            <a:ext cx="35280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867819" y="2184003"/>
            <a:ext cx="2267544" cy="3139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www.northhighland.com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7408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137" y="1133856"/>
            <a:ext cx="8990847" cy="5993898"/>
          </a:xfrm>
          <a:prstGeom prst="rect">
            <a:avLst/>
          </a:prstGeom>
        </p:spPr>
      </p:pic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8839200" y="1676671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5127040" y="1676671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52271" y="2914885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8839200" y="3429000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5127040" y="3429000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9852271" y="4667214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187104" y="1709741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87103" y="2108214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172201" y="3420922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72200" y="3819395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9982201" y="1713812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9982200" y="2112285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9967298" y="3424993"/>
            <a:ext cx="1759130" cy="274436"/>
          </a:xfrm>
        </p:spPr>
        <p:txBody>
          <a:bodyPr tIns="0" bIns="0" anchor="b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9967297" y="3823466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1299875" y="1532766"/>
            <a:ext cx="34034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 smtClean="0"/>
              <a:t>LET’S TALK</a:t>
            </a:r>
            <a:endParaRPr lang="en-US" sz="4400" b="1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867819" y="2184003"/>
            <a:ext cx="2267544" cy="3139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www.northhighland.com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1484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 (edita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137" y="1133856"/>
            <a:ext cx="8990847" cy="5993898"/>
          </a:xfrm>
          <a:prstGeom prst="rect">
            <a:avLst/>
          </a:prstGeom>
        </p:spPr>
      </p:pic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8839200" y="1676671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5127040" y="1676671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52271" y="2914885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8839200" y="3429000"/>
            <a:ext cx="892967" cy="1168637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5127040" y="3429000"/>
            <a:ext cx="892760" cy="1168366"/>
          </a:xfrm>
          <a:solidFill>
            <a:srgbClr val="9CA6A6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Headshot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9852271" y="4667214"/>
            <a:ext cx="886184" cy="0"/>
          </a:xfrm>
          <a:prstGeom prst="line">
            <a:avLst/>
          </a:prstGeom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1600200"/>
            <a:ext cx="4495800" cy="609600"/>
          </a:xfrm>
        </p:spPr>
        <p:txBody>
          <a:bodyPr/>
          <a:lstStyle>
            <a:lvl1pPr marL="0" indent="0" algn="ctr">
              <a:buFontTx/>
              <a:buNone/>
              <a:defRPr sz="44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CLOSING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" y="2230836"/>
            <a:ext cx="4495800" cy="381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 err="1" smtClean="0"/>
              <a:t>www.northhighland.com</a:t>
            </a:r>
            <a:endParaRPr lang="en-US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187104" y="1709741"/>
            <a:ext cx="1759130" cy="274436"/>
          </a:xfrm>
        </p:spPr>
        <p:txBody>
          <a:bodyPr tIns="0" bIns="0" anchor="b" anchorCtr="0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87103" y="2108214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172201" y="3420922"/>
            <a:ext cx="1759130" cy="274436"/>
          </a:xfrm>
        </p:spPr>
        <p:txBody>
          <a:bodyPr tIns="0" bIns="0" anchor="b" anchorCtr="0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5" hasCustomPrompt="1"/>
          </p:nvPr>
        </p:nvSpPr>
        <p:spPr>
          <a:xfrm>
            <a:off x="6172200" y="3819395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9982201" y="1713812"/>
            <a:ext cx="1759130" cy="274436"/>
          </a:xfrm>
        </p:spPr>
        <p:txBody>
          <a:bodyPr tIns="0" bIns="0" anchor="b" anchorCtr="0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9982200" y="2112285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9967298" y="3424993"/>
            <a:ext cx="1759130" cy="274436"/>
          </a:xfrm>
        </p:spPr>
        <p:txBody>
          <a:bodyPr tIns="0" bIns="0" anchor="b" anchorCtr="0"/>
          <a:lstStyle>
            <a:lvl1pPr marL="0" indent="0">
              <a:buNone/>
              <a:defRPr sz="1600" b="1" cap="all" baseline="0">
                <a:solidFill>
                  <a:srgbClr val="005AAA"/>
                </a:solidFill>
              </a:defRPr>
            </a:lvl1pPr>
            <a:lvl2pPr marL="171450" indent="0">
              <a:buNone/>
              <a:defRPr b="1">
                <a:solidFill>
                  <a:srgbClr val="005AAA"/>
                </a:solidFill>
              </a:defRPr>
            </a:lvl2pPr>
            <a:lvl3pPr marL="342900" indent="0">
              <a:buNone/>
              <a:defRPr b="1">
                <a:solidFill>
                  <a:srgbClr val="005AAA"/>
                </a:solidFill>
              </a:defRPr>
            </a:lvl3pPr>
            <a:lvl4pPr marL="552450" indent="0">
              <a:buNone/>
              <a:defRPr b="1">
                <a:solidFill>
                  <a:srgbClr val="005AAA"/>
                </a:solidFill>
              </a:defRPr>
            </a:lvl4pPr>
            <a:lvl5pPr marL="806450" indent="0">
              <a:buNone/>
              <a:defRPr b="1">
                <a:solidFill>
                  <a:srgbClr val="005AAA"/>
                </a:solidFill>
              </a:defRPr>
            </a:lvl5pPr>
          </a:lstStyle>
          <a:p>
            <a:pPr lvl="0"/>
            <a:r>
              <a:rPr lang="en-US" dirty="0" smtClean="0"/>
              <a:t>INSERT NAME</a:t>
            </a:r>
            <a:endParaRPr lang="en-US" dirty="0"/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9967297" y="3823466"/>
            <a:ext cx="1759129" cy="73682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7F7F7D"/>
                </a:solidFill>
              </a:defRPr>
            </a:lvl1pPr>
          </a:lstStyle>
          <a:p>
            <a:pPr lvl="0"/>
            <a:r>
              <a:rPr lang="en-US" dirty="0" smtClean="0"/>
              <a:t>Title              Company           Office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954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5 (edita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252404" y="1676400"/>
            <a:ext cx="6486617" cy="593646"/>
          </a:xfrm>
        </p:spPr>
        <p:txBody>
          <a:bodyPr/>
          <a:lstStyle>
            <a:lvl1pPr marL="0" indent="0" algn="r">
              <a:buFontTx/>
              <a:buNone/>
              <a:defRPr sz="50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CLOSING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362200"/>
            <a:ext cx="4495800" cy="381000"/>
          </a:xfr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dirty="0" err="1" smtClean="0"/>
              <a:t>www.northhighland.com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137" y="1133856"/>
            <a:ext cx="8990847" cy="599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4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2" y="300040"/>
            <a:ext cx="9363078" cy="1325563"/>
          </a:xfrm>
        </p:spPr>
        <p:txBody>
          <a:bodyPr/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2" y="1984248"/>
            <a:ext cx="3676653" cy="4366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7674" y="1984248"/>
            <a:ext cx="3671889" cy="4366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058150" y="1984248"/>
            <a:ext cx="3671889" cy="43665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18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5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0040"/>
            <a:ext cx="9363078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723" y="1676400"/>
            <a:ext cx="2886078" cy="427895"/>
          </a:xfrm>
        </p:spPr>
        <p:txBody>
          <a:bodyPr/>
          <a:lstStyle>
            <a:lvl1pPr marL="0" indent="0">
              <a:buNone/>
              <a:defRPr sz="1800" b="1">
                <a:solidFill>
                  <a:srgbClr val="005AAA"/>
                </a:solidFill>
              </a:defRPr>
            </a:lvl1pPr>
          </a:lstStyle>
          <a:p>
            <a:pPr lvl="0"/>
            <a:r>
              <a:rPr lang="en-US" dirty="0" smtClean="0"/>
              <a:t>Subtitle Here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257207" y="1697512"/>
            <a:ext cx="3667348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8029485" y="1697512"/>
            <a:ext cx="3707813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4257207" y="1781330"/>
            <a:ext cx="3667348" cy="4630900"/>
          </a:xfrm>
        </p:spPr>
        <p:txBody>
          <a:bodyPr/>
          <a:lstStyle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8074152" y="1781330"/>
            <a:ext cx="3667348" cy="4630900"/>
          </a:xfrm>
        </p:spPr>
        <p:txBody>
          <a:bodyPr/>
          <a:lstStyle>
            <a:lvl3pPr>
              <a:defRPr baseline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1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6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3" y="300040"/>
            <a:ext cx="9363078" cy="1325563"/>
          </a:xfrm>
        </p:spPr>
        <p:txBody>
          <a:bodyPr/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73192" y="1685718"/>
            <a:ext cx="6454968" cy="16817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258203" y="1745678"/>
            <a:ext cx="1782834" cy="16071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/>
          </p:nvPr>
        </p:nvSpPr>
        <p:spPr>
          <a:xfrm>
            <a:off x="6625069" y="1745678"/>
            <a:ext cx="1782834" cy="16071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8989941" y="1745678"/>
            <a:ext cx="1754259" cy="16071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723" y="1673352"/>
            <a:ext cx="2886078" cy="427895"/>
          </a:xfrm>
        </p:spPr>
        <p:txBody>
          <a:bodyPr/>
          <a:lstStyle>
            <a:lvl1pPr marL="0" indent="0">
              <a:buNone/>
              <a:defRPr sz="1800" b="1">
                <a:solidFill>
                  <a:srgbClr val="005AAA"/>
                </a:solidFill>
              </a:defRPr>
            </a:lvl1pPr>
          </a:lstStyle>
          <a:p>
            <a:pPr lvl="0"/>
            <a:r>
              <a:rPr lang="en-US" dirty="0" smtClean="0"/>
              <a:t>Subtitle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3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7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2" y="300040"/>
            <a:ext cx="9356231" cy="1325563"/>
          </a:xfrm>
        </p:spPr>
        <p:txBody>
          <a:bodyPr/>
          <a:lstStyle/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2960165" y="3028675"/>
            <a:ext cx="1782834" cy="16071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/>
          </p:nvPr>
        </p:nvSpPr>
        <p:spPr>
          <a:xfrm>
            <a:off x="5505995" y="3028675"/>
            <a:ext cx="1782834" cy="16071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8051825" y="3028675"/>
            <a:ext cx="1782834" cy="16071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8607" y="2821772"/>
            <a:ext cx="1769800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948443" y="2817305"/>
            <a:ext cx="1779723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5506932" y="2817305"/>
            <a:ext cx="1781897" cy="5246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53153" y="2817305"/>
            <a:ext cx="1769800" cy="0"/>
          </a:xfrm>
          <a:prstGeom prst="line">
            <a:avLst/>
          </a:prstGeom>
          <a:ln w="38100" cmpd="sng">
            <a:solidFill>
              <a:srgbClr val="005AA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466722" y="3028675"/>
            <a:ext cx="1782834" cy="16071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6722" y="1673352"/>
            <a:ext cx="9356231" cy="427895"/>
          </a:xfrm>
        </p:spPr>
        <p:txBody>
          <a:bodyPr/>
          <a:lstStyle>
            <a:lvl1pPr marL="0" indent="0">
              <a:buNone/>
              <a:defRPr sz="1800" b="1">
                <a:solidFill>
                  <a:srgbClr val="005AAA"/>
                </a:solidFill>
              </a:defRPr>
            </a:lvl1pPr>
          </a:lstStyle>
          <a:p>
            <a:pPr lvl="0"/>
            <a:r>
              <a:rPr lang="en-US" smtClean="0"/>
              <a:t>Subtitle Here</a:t>
            </a:r>
            <a:endParaRPr lang="en-US" dirty="0" smtClean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7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ayout 8 -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722" y="300040"/>
            <a:ext cx="9366253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HEADER TEXT HERE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6721" y="1984248"/>
            <a:ext cx="9366253" cy="4410309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982200" y="300040"/>
            <a:ext cx="1742982" cy="23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 typeface="Arial" charset="0"/>
              <a:buNone/>
              <a:defRPr sz="1000" b="1" i="0" cap="all" baseline="0"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SECTION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722" y="304800"/>
            <a:ext cx="10292043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2" y="1676400"/>
            <a:ext cx="10314983" cy="438064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1" name="Rectangle 50"/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005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rgbClr val="595959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rgbClr val="595959"/>
              </a:solidFill>
              <a:cs typeface="Helvetica" pitchFamily="3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446520"/>
            <a:ext cx="2286000" cy="3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1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46" r:id="rId2"/>
    <p:sldLayoutId id="2147483847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8" r:id="rId11"/>
    <p:sldLayoutId id="2147483917" r:id="rId12"/>
    <p:sldLayoutId id="21474839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rgbClr val="005AAA"/>
        </a:buClr>
        <a:buFont typeface="Arial" charset="0"/>
        <a:buChar char="•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1pPr>
      <a:lvl2pPr marL="350838" indent="-179388" algn="l" defTabSz="914400" rtl="0" eaLnBrk="1" latinLnBrk="0" hangingPunct="1">
        <a:lnSpc>
          <a:spcPct val="90000"/>
        </a:lnSpc>
        <a:spcBef>
          <a:spcPts val="600"/>
        </a:spcBef>
        <a:buClr>
          <a:srgbClr val="005AAA"/>
        </a:buClr>
        <a:buSzPct val="80000"/>
        <a:buFont typeface="Courier New" charset="0"/>
        <a:buChar char="o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2pPr>
      <a:lvl3pPr marL="520700" indent="-177800" algn="l" defTabSz="914400" rtl="0" eaLnBrk="1" latinLnBrk="0" hangingPunct="1">
        <a:lnSpc>
          <a:spcPct val="90000"/>
        </a:lnSpc>
        <a:spcBef>
          <a:spcPts val="600"/>
        </a:spcBef>
        <a:buClr>
          <a:srgbClr val="005AAA"/>
        </a:buClr>
        <a:buFont typeface="Arial" charset="0"/>
        <a:buChar char="•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3pPr>
      <a:lvl4pPr marL="747713" indent="-195263" algn="l" defTabSz="914400" rtl="0" eaLnBrk="1" latinLnBrk="0" hangingPunct="1">
        <a:lnSpc>
          <a:spcPct val="90000"/>
        </a:lnSpc>
        <a:spcBef>
          <a:spcPts val="600"/>
        </a:spcBef>
        <a:buClr>
          <a:srgbClr val="005AAA"/>
        </a:buClr>
        <a:buSzPct val="80000"/>
        <a:buFont typeface="Courier New" charset="0"/>
        <a:buChar char="o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4pPr>
      <a:lvl5pPr marL="974725" indent="-168275" algn="l" defTabSz="914400" rtl="0" eaLnBrk="1" latinLnBrk="0" hangingPunct="1">
        <a:lnSpc>
          <a:spcPct val="90000"/>
        </a:lnSpc>
        <a:spcBef>
          <a:spcPts val="600"/>
        </a:spcBef>
        <a:buClr>
          <a:srgbClr val="005AAA"/>
        </a:buClr>
        <a:buFont typeface="Arial" charset="0"/>
        <a:buChar char="•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5pPr>
      <a:lvl6pPr marL="1550988" indent="-168275" algn="l" defTabSz="914400" rtl="0" eaLnBrk="1" latinLnBrk="0" hangingPunct="1">
        <a:lnSpc>
          <a:spcPct val="90000"/>
        </a:lnSpc>
        <a:spcBef>
          <a:spcPts val="500"/>
        </a:spcBef>
        <a:buClr>
          <a:srgbClr val="0059AB"/>
        </a:buClr>
        <a:buFont typeface="Arial"/>
        <a:buChar char="•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7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tabLst/>
        <a:defRPr sz="14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480" userDrawn="1">
          <p15:clr>
            <a:srgbClr val="F26B43"/>
          </p15:clr>
        </p15:guide>
        <p15:guide id="7" orient="horz" pos="672" userDrawn="1">
          <p15:clr>
            <a:srgbClr val="F26B43"/>
          </p15:clr>
        </p15:guide>
        <p15:guide id="8" orient="horz" pos="864" userDrawn="1">
          <p15:clr>
            <a:srgbClr val="F26B43"/>
          </p15:clr>
        </p15:guide>
        <p15:guide id="9" orient="horz" pos="1056">
          <p15:clr>
            <a:srgbClr val="F26B43"/>
          </p15:clr>
        </p15:guide>
        <p15:guide id="10" orient="horz" pos="3840">
          <p15:clr>
            <a:srgbClr val="F26B43"/>
          </p15:clr>
        </p15:guide>
        <p15:guide id="11" orient="horz" pos="4032">
          <p15:clr>
            <a:srgbClr val="F26B43"/>
          </p15:clr>
        </p15:guide>
        <p15:guide id="12" orient="horz" pos="4224">
          <p15:clr>
            <a:srgbClr val="F26B43"/>
          </p15:clr>
        </p15:guide>
        <p15:guide id="13">
          <p15:clr>
            <a:srgbClr val="F26B43"/>
          </p15:clr>
        </p15:guide>
        <p15:guide id="14" pos="288">
          <p15:clr>
            <a:srgbClr val="F26B43"/>
          </p15:clr>
        </p15:guide>
        <p15:guide id="15" pos="816">
          <p15:clr>
            <a:srgbClr val="F26B43"/>
          </p15:clr>
        </p15:guide>
        <p15:guide id="16" pos="912" userDrawn="1">
          <p15:clr>
            <a:srgbClr val="F26B43"/>
          </p15:clr>
        </p15:guide>
        <p15:guide id="17" pos="1392" userDrawn="1">
          <p15:clr>
            <a:srgbClr val="F26B43"/>
          </p15:clr>
        </p15:guide>
        <p15:guide id="18" pos="1488">
          <p15:clr>
            <a:srgbClr val="F26B43"/>
          </p15:clr>
        </p15:guide>
        <p15:guide id="19" pos="2016">
          <p15:clr>
            <a:srgbClr val="F26B43"/>
          </p15:clr>
        </p15:guide>
        <p15:guide id="20" pos="2112" userDrawn="1">
          <p15:clr>
            <a:srgbClr val="F26B43"/>
          </p15:clr>
        </p15:guide>
        <p15:guide id="21" pos="2592" userDrawn="1">
          <p15:clr>
            <a:srgbClr val="F26B43"/>
          </p15:clr>
        </p15:guide>
        <p15:guide id="22" pos="2688">
          <p15:clr>
            <a:srgbClr val="F26B43"/>
          </p15:clr>
        </p15:guide>
        <p15:guide id="23" pos="3216">
          <p15:clr>
            <a:srgbClr val="F26B43"/>
          </p15:clr>
        </p15:guide>
        <p15:guide id="24" pos="3312" userDrawn="1">
          <p15:clr>
            <a:srgbClr val="F26B43"/>
          </p15:clr>
        </p15:guide>
        <p15:guide id="25" pos="3792" userDrawn="1">
          <p15:clr>
            <a:srgbClr val="F26B43"/>
          </p15:clr>
        </p15:guide>
        <p15:guide id="26" pos="3888">
          <p15:clr>
            <a:srgbClr val="F26B43"/>
          </p15:clr>
        </p15:guide>
        <p15:guide id="27" pos="4368" userDrawn="1">
          <p15:clr>
            <a:srgbClr val="F26B43"/>
          </p15:clr>
        </p15:guide>
        <p15:guide id="28" pos="4464">
          <p15:clr>
            <a:srgbClr val="F26B43"/>
          </p15:clr>
        </p15:guide>
        <p15:guide id="29" pos="4992">
          <p15:clr>
            <a:srgbClr val="F26B43"/>
          </p15:clr>
        </p15:guide>
        <p15:guide id="30" pos="5088" userDrawn="1">
          <p15:clr>
            <a:srgbClr val="F26B43"/>
          </p15:clr>
        </p15:guide>
        <p15:guide id="31" pos="5568" userDrawn="1">
          <p15:clr>
            <a:srgbClr val="F26B43"/>
          </p15:clr>
        </p15:guide>
        <p15:guide id="32" pos="5664">
          <p15:clr>
            <a:srgbClr val="F26B43"/>
          </p15:clr>
        </p15:guide>
        <p15:guide id="33" pos="6192">
          <p15:clr>
            <a:srgbClr val="F26B43"/>
          </p15:clr>
        </p15:guide>
        <p15:guide id="34" pos="6288" userDrawn="1">
          <p15:clr>
            <a:srgbClr val="F26B43"/>
          </p15:clr>
        </p15:guide>
        <p15:guide id="35" pos="6768" userDrawn="1">
          <p15:clr>
            <a:srgbClr val="F26B43"/>
          </p15:clr>
        </p15:guide>
        <p15:guide id="36" pos="6864">
          <p15:clr>
            <a:srgbClr val="F26B43"/>
          </p15:clr>
        </p15:guide>
        <p15:guide id="37" pos="73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722" y="304800"/>
            <a:ext cx="10292043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2" y="1984249"/>
            <a:ext cx="10314983" cy="439826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1" name="Rectangle 50"/>
          <p:cNvSpPr/>
          <p:nvPr userDrawn="1"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005A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rgbClr val="595959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sp>
        <p:nvSpPr>
          <p:cNvPr id="11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rgbClr val="595959"/>
              </a:solidFill>
              <a:cs typeface="Helvetica" pitchFamily="3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446520"/>
            <a:ext cx="2286000" cy="3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89" r:id="rId2"/>
    <p:sldLayoutId id="2147483890" r:id="rId3"/>
    <p:sldLayoutId id="2147483892" r:id="rId4"/>
    <p:sldLayoutId id="214748389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lnSpc>
          <a:spcPct val="90000"/>
        </a:lnSpc>
        <a:spcBef>
          <a:spcPts val="600"/>
        </a:spcBef>
        <a:buClr>
          <a:srgbClr val="595959"/>
        </a:buClr>
        <a:buFont typeface="+mj-lt"/>
        <a:buAutoNum type="arabicPeriod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1pPr>
      <a:lvl2pPr marL="407988" indent="-236538" algn="l" defTabSz="914400" rtl="0" eaLnBrk="1" latinLnBrk="0" hangingPunct="1">
        <a:lnSpc>
          <a:spcPct val="90000"/>
        </a:lnSpc>
        <a:spcBef>
          <a:spcPts val="600"/>
        </a:spcBef>
        <a:buClr>
          <a:srgbClr val="595959"/>
        </a:buClr>
        <a:buSzPct val="100000"/>
        <a:buFont typeface="+mj-lt"/>
        <a:buAutoNum type="alphaLcPeriod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2pPr>
      <a:lvl3pPr marL="525463" indent="-182563" algn="l" defTabSz="914400" rtl="0" eaLnBrk="1" latinLnBrk="0" hangingPunct="1">
        <a:lnSpc>
          <a:spcPct val="90000"/>
        </a:lnSpc>
        <a:spcBef>
          <a:spcPts val="600"/>
        </a:spcBef>
        <a:buClr>
          <a:srgbClr val="595959"/>
        </a:buClr>
        <a:buFont typeface="+mj-lt"/>
        <a:buAutoNum type="romanLcPeriod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3pPr>
      <a:lvl4pPr marL="742950" indent="-190500" algn="l" defTabSz="914400" rtl="0" eaLnBrk="1" latinLnBrk="0" hangingPunct="1">
        <a:lnSpc>
          <a:spcPct val="90000"/>
        </a:lnSpc>
        <a:spcBef>
          <a:spcPts val="600"/>
        </a:spcBef>
        <a:buClr>
          <a:srgbClr val="595959"/>
        </a:buClr>
        <a:buSzPct val="80000"/>
        <a:buFont typeface="+mj-lt"/>
        <a:buAutoNum type="arabicPeriod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4pPr>
      <a:lvl5pPr marL="1035050" indent="-228600" algn="l" defTabSz="914400" rtl="0" eaLnBrk="1" latinLnBrk="0" hangingPunct="1">
        <a:lnSpc>
          <a:spcPct val="90000"/>
        </a:lnSpc>
        <a:spcBef>
          <a:spcPts val="600"/>
        </a:spcBef>
        <a:buClr>
          <a:srgbClr val="595959"/>
        </a:buClr>
        <a:buFont typeface="+mj-lt"/>
        <a:buAutoNum type="arabicPeriod"/>
        <a:tabLst/>
        <a:defRPr sz="16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5pPr>
      <a:lvl6pPr marL="1550988" indent="-168275" algn="l" defTabSz="914400" rtl="0" eaLnBrk="1" latinLnBrk="0" hangingPunct="1">
        <a:lnSpc>
          <a:spcPct val="90000"/>
        </a:lnSpc>
        <a:spcBef>
          <a:spcPts val="500"/>
        </a:spcBef>
        <a:buClr>
          <a:srgbClr val="0059AB"/>
        </a:buClr>
        <a:buFont typeface="Arial"/>
        <a:buChar char="•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7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tabLst/>
        <a:defRPr sz="14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480">
          <p15:clr>
            <a:srgbClr val="F26B43"/>
          </p15:clr>
        </p15:guide>
        <p15:guide id="7" orient="horz" pos="672">
          <p15:clr>
            <a:srgbClr val="F26B43"/>
          </p15:clr>
        </p15:guide>
        <p15:guide id="8" orient="horz" pos="864">
          <p15:clr>
            <a:srgbClr val="F26B43"/>
          </p15:clr>
        </p15:guide>
        <p15:guide id="9" orient="horz" pos="1056">
          <p15:clr>
            <a:srgbClr val="F26B43"/>
          </p15:clr>
        </p15:guide>
        <p15:guide id="10" orient="horz" pos="3840">
          <p15:clr>
            <a:srgbClr val="F26B43"/>
          </p15:clr>
        </p15:guide>
        <p15:guide id="11" orient="horz" pos="4032">
          <p15:clr>
            <a:srgbClr val="F26B43"/>
          </p15:clr>
        </p15:guide>
        <p15:guide id="12" orient="horz" pos="4224">
          <p15:clr>
            <a:srgbClr val="F26B43"/>
          </p15:clr>
        </p15:guide>
        <p15:guide id="13">
          <p15:clr>
            <a:srgbClr val="F26B43"/>
          </p15:clr>
        </p15:guide>
        <p15:guide id="14" pos="288">
          <p15:clr>
            <a:srgbClr val="F26B43"/>
          </p15:clr>
        </p15:guide>
        <p15:guide id="15" pos="816">
          <p15:clr>
            <a:srgbClr val="F26B43"/>
          </p15:clr>
        </p15:guide>
        <p15:guide id="16" pos="912">
          <p15:clr>
            <a:srgbClr val="F26B43"/>
          </p15:clr>
        </p15:guide>
        <p15:guide id="17" pos="1392">
          <p15:clr>
            <a:srgbClr val="F26B43"/>
          </p15:clr>
        </p15:guide>
        <p15:guide id="18" pos="1488">
          <p15:clr>
            <a:srgbClr val="F26B43"/>
          </p15:clr>
        </p15:guide>
        <p15:guide id="19" pos="2016">
          <p15:clr>
            <a:srgbClr val="F26B43"/>
          </p15:clr>
        </p15:guide>
        <p15:guide id="20" pos="2112">
          <p15:clr>
            <a:srgbClr val="F26B43"/>
          </p15:clr>
        </p15:guide>
        <p15:guide id="21" pos="2592">
          <p15:clr>
            <a:srgbClr val="F26B43"/>
          </p15:clr>
        </p15:guide>
        <p15:guide id="22" pos="2688">
          <p15:clr>
            <a:srgbClr val="F26B43"/>
          </p15:clr>
        </p15:guide>
        <p15:guide id="23" pos="3216">
          <p15:clr>
            <a:srgbClr val="F26B43"/>
          </p15:clr>
        </p15:guide>
        <p15:guide id="24" pos="3312">
          <p15:clr>
            <a:srgbClr val="F26B43"/>
          </p15:clr>
        </p15:guide>
        <p15:guide id="25" pos="3792">
          <p15:clr>
            <a:srgbClr val="F26B43"/>
          </p15:clr>
        </p15:guide>
        <p15:guide id="26" pos="3888">
          <p15:clr>
            <a:srgbClr val="F26B43"/>
          </p15:clr>
        </p15:guide>
        <p15:guide id="27" pos="4368">
          <p15:clr>
            <a:srgbClr val="F26B43"/>
          </p15:clr>
        </p15:guide>
        <p15:guide id="28" pos="4464">
          <p15:clr>
            <a:srgbClr val="F26B43"/>
          </p15:clr>
        </p15:guide>
        <p15:guide id="29" pos="4992">
          <p15:clr>
            <a:srgbClr val="F26B43"/>
          </p15:clr>
        </p15:guide>
        <p15:guide id="30" pos="5088">
          <p15:clr>
            <a:srgbClr val="F26B43"/>
          </p15:clr>
        </p15:guide>
        <p15:guide id="31" pos="5568">
          <p15:clr>
            <a:srgbClr val="F26B43"/>
          </p15:clr>
        </p15:guide>
        <p15:guide id="32" pos="5664">
          <p15:clr>
            <a:srgbClr val="F26B43"/>
          </p15:clr>
        </p15:guide>
        <p15:guide id="33" pos="6192">
          <p15:clr>
            <a:srgbClr val="F26B43"/>
          </p15:clr>
        </p15:guide>
        <p15:guide id="34" pos="6288">
          <p15:clr>
            <a:srgbClr val="F26B43"/>
          </p15:clr>
        </p15:guide>
        <p15:guide id="35" pos="6768">
          <p15:clr>
            <a:srgbClr val="F26B43"/>
          </p15:clr>
        </p15:guide>
        <p15:guide id="36" pos="6864">
          <p15:clr>
            <a:srgbClr val="F26B43"/>
          </p15:clr>
        </p15:guide>
        <p15:guide id="37" pos="739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90836" y="360362"/>
            <a:ext cx="71628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0836" y="1820862"/>
            <a:ext cx="7143964" cy="435133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9D140-D9AF-6B42-B859-FE898264DC14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A9C8F-F9F0-764D-81EC-44D18A3C92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5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57" r:id="rId2"/>
    <p:sldLayoutId id="2147483841" r:id="rId3"/>
    <p:sldLayoutId id="2147483916" r:id="rId4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r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40" userDrawn="1">
          <p15:clr>
            <a:srgbClr val="F26B43"/>
          </p15:clr>
        </p15:guide>
        <p15:guide id="2" pos="5568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480" userDrawn="1">
          <p15:clr>
            <a:srgbClr val="F26B43"/>
          </p15:clr>
        </p15:guide>
        <p15:guide id="7" orient="horz" pos="672" userDrawn="1">
          <p15:clr>
            <a:srgbClr val="F26B43"/>
          </p15:clr>
        </p15:guide>
        <p15:guide id="8" orient="horz" pos="864" userDrawn="1">
          <p15:clr>
            <a:srgbClr val="F26B43"/>
          </p15:clr>
        </p15:guide>
        <p15:guide id="9" orient="horz" pos="1056" userDrawn="1">
          <p15:clr>
            <a:srgbClr val="F26B43"/>
          </p15:clr>
        </p15:guide>
        <p15:guide id="10" orient="horz" pos="4320" userDrawn="1">
          <p15:clr>
            <a:srgbClr val="F26B43"/>
          </p15:clr>
        </p15:guide>
        <p15:guide id="11" orient="horz" pos="4032" userDrawn="1">
          <p15:clr>
            <a:srgbClr val="F26B43"/>
          </p15:clr>
        </p15:guide>
        <p15:guide id="12" userDrawn="1">
          <p15:clr>
            <a:srgbClr val="F26B43"/>
          </p15:clr>
        </p15:guide>
        <p15:guide id="13" pos="288" userDrawn="1">
          <p15:clr>
            <a:srgbClr val="F26B43"/>
          </p15:clr>
        </p15:guide>
        <p15:guide id="14" pos="816" userDrawn="1">
          <p15:clr>
            <a:srgbClr val="F26B43"/>
          </p15:clr>
        </p15:guide>
        <p15:guide id="15" pos="912" userDrawn="1">
          <p15:clr>
            <a:srgbClr val="F26B43"/>
          </p15:clr>
        </p15:guide>
        <p15:guide id="16" pos="1392" userDrawn="1">
          <p15:clr>
            <a:srgbClr val="F26B43"/>
          </p15:clr>
        </p15:guide>
        <p15:guide id="17" pos="1488" userDrawn="1">
          <p15:clr>
            <a:srgbClr val="F26B43"/>
          </p15:clr>
        </p15:guide>
        <p15:guide id="18" pos="2016" userDrawn="1">
          <p15:clr>
            <a:srgbClr val="F26B43"/>
          </p15:clr>
        </p15:guide>
        <p15:guide id="19" pos="2112" userDrawn="1">
          <p15:clr>
            <a:srgbClr val="F26B43"/>
          </p15:clr>
        </p15:guide>
        <p15:guide id="20" pos="2592" userDrawn="1">
          <p15:clr>
            <a:srgbClr val="F26B43"/>
          </p15:clr>
        </p15:guide>
        <p15:guide id="21" pos="2688" userDrawn="1">
          <p15:clr>
            <a:srgbClr val="F26B43"/>
          </p15:clr>
        </p15:guide>
        <p15:guide id="22" pos="3216" userDrawn="1">
          <p15:clr>
            <a:srgbClr val="F26B43"/>
          </p15:clr>
        </p15:guide>
        <p15:guide id="23" pos="3312" userDrawn="1">
          <p15:clr>
            <a:srgbClr val="F26B43"/>
          </p15:clr>
        </p15:guide>
        <p15:guide id="24" pos="3792" userDrawn="1">
          <p15:clr>
            <a:srgbClr val="F26B43"/>
          </p15:clr>
        </p15:guide>
        <p15:guide id="25" pos="3888" userDrawn="1">
          <p15:clr>
            <a:srgbClr val="F26B43"/>
          </p15:clr>
        </p15:guide>
        <p15:guide id="26" pos="4368" userDrawn="1">
          <p15:clr>
            <a:srgbClr val="F26B43"/>
          </p15:clr>
        </p15:guide>
        <p15:guide id="27" pos="4464" userDrawn="1">
          <p15:clr>
            <a:srgbClr val="F26B43"/>
          </p15:clr>
        </p15:guide>
        <p15:guide id="28" pos="4992" userDrawn="1">
          <p15:clr>
            <a:srgbClr val="F26B43"/>
          </p15:clr>
        </p15:guide>
        <p15:guide id="29" pos="5664" userDrawn="1">
          <p15:clr>
            <a:srgbClr val="F26B43"/>
          </p15:clr>
        </p15:guide>
        <p15:guide id="30" pos="5088" userDrawn="1">
          <p15:clr>
            <a:srgbClr val="F26B43"/>
          </p15:clr>
        </p15:guide>
        <p15:guide id="31" pos="7680" userDrawn="1">
          <p15:clr>
            <a:srgbClr val="F26B43"/>
          </p15:clr>
        </p15:guide>
        <p15:guide id="32" pos="6192" userDrawn="1">
          <p15:clr>
            <a:srgbClr val="F26B43"/>
          </p15:clr>
        </p15:guide>
        <p15:guide id="33" pos="6288" userDrawn="1">
          <p15:clr>
            <a:srgbClr val="F26B43"/>
          </p15:clr>
        </p15:guide>
        <p15:guide id="34" pos="6768" userDrawn="1">
          <p15:clr>
            <a:srgbClr val="F26B43"/>
          </p15:clr>
        </p15:guide>
        <p15:guide id="35" pos="6864" userDrawn="1">
          <p15:clr>
            <a:srgbClr val="F26B43"/>
          </p15:clr>
        </p15:guide>
        <p15:guide id="36" pos="7392" userDrawn="1">
          <p15:clr>
            <a:srgbClr val="F26B43"/>
          </p15:clr>
        </p15:guide>
        <p15:guide id="37" orient="horz" pos="42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6301" y="360362"/>
            <a:ext cx="11307335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0862"/>
            <a:ext cx="11277600" cy="435133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9D140-D9AF-6B42-B859-FE898264DC14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A9C8F-F9F0-764D-81EC-44D18A3C921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rgbClr val="595959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sp>
        <p:nvSpPr>
          <p:cNvPr id="11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rgbClr val="595959"/>
              </a:solidFill>
              <a:cs typeface="Helvetica" pitchFamily="3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446520"/>
            <a:ext cx="2286000" cy="3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910" r:id="rId2"/>
    <p:sldLayoutId id="2147483663" r:id="rId3"/>
    <p:sldLayoutId id="21474839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40">
          <p15:clr>
            <a:srgbClr val="F26B43"/>
          </p15:clr>
        </p15:guide>
        <p15:guide id="2" pos="5568">
          <p15:clr>
            <a:srgbClr val="F26B43"/>
          </p15:clr>
        </p15:guide>
        <p15:guide id="3" orient="horz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480">
          <p15:clr>
            <a:srgbClr val="F26B43"/>
          </p15:clr>
        </p15:guide>
        <p15:guide id="7" orient="horz" pos="672">
          <p15:clr>
            <a:srgbClr val="F26B43"/>
          </p15:clr>
        </p15:guide>
        <p15:guide id="8" orient="horz" pos="864">
          <p15:clr>
            <a:srgbClr val="F26B43"/>
          </p15:clr>
        </p15:guide>
        <p15:guide id="9" orient="horz" pos="1056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1" orient="horz" pos="4032">
          <p15:clr>
            <a:srgbClr val="F26B43"/>
          </p15:clr>
        </p15:guide>
        <p15:guide id="12">
          <p15:clr>
            <a:srgbClr val="F26B43"/>
          </p15:clr>
        </p15:guide>
        <p15:guide id="13" pos="288">
          <p15:clr>
            <a:srgbClr val="F26B43"/>
          </p15:clr>
        </p15:guide>
        <p15:guide id="14" pos="816">
          <p15:clr>
            <a:srgbClr val="F26B43"/>
          </p15:clr>
        </p15:guide>
        <p15:guide id="15" pos="912">
          <p15:clr>
            <a:srgbClr val="F26B43"/>
          </p15:clr>
        </p15:guide>
        <p15:guide id="16" pos="1392">
          <p15:clr>
            <a:srgbClr val="F26B43"/>
          </p15:clr>
        </p15:guide>
        <p15:guide id="17" pos="1488">
          <p15:clr>
            <a:srgbClr val="F26B43"/>
          </p15:clr>
        </p15:guide>
        <p15:guide id="18" pos="2016">
          <p15:clr>
            <a:srgbClr val="F26B43"/>
          </p15:clr>
        </p15:guide>
        <p15:guide id="19" pos="2112">
          <p15:clr>
            <a:srgbClr val="F26B43"/>
          </p15:clr>
        </p15:guide>
        <p15:guide id="20" pos="2592">
          <p15:clr>
            <a:srgbClr val="F26B43"/>
          </p15:clr>
        </p15:guide>
        <p15:guide id="21" pos="2688">
          <p15:clr>
            <a:srgbClr val="F26B43"/>
          </p15:clr>
        </p15:guide>
        <p15:guide id="22" pos="3216">
          <p15:clr>
            <a:srgbClr val="F26B43"/>
          </p15:clr>
        </p15:guide>
        <p15:guide id="23" pos="3312">
          <p15:clr>
            <a:srgbClr val="F26B43"/>
          </p15:clr>
        </p15:guide>
        <p15:guide id="24" pos="3792">
          <p15:clr>
            <a:srgbClr val="F26B43"/>
          </p15:clr>
        </p15:guide>
        <p15:guide id="25" pos="3888">
          <p15:clr>
            <a:srgbClr val="F26B43"/>
          </p15:clr>
        </p15:guide>
        <p15:guide id="26" pos="4368">
          <p15:clr>
            <a:srgbClr val="F26B43"/>
          </p15:clr>
        </p15:guide>
        <p15:guide id="27" pos="4464">
          <p15:clr>
            <a:srgbClr val="F26B43"/>
          </p15:clr>
        </p15:guide>
        <p15:guide id="28" pos="4992">
          <p15:clr>
            <a:srgbClr val="F26B43"/>
          </p15:clr>
        </p15:guide>
        <p15:guide id="29" pos="5664">
          <p15:clr>
            <a:srgbClr val="F26B43"/>
          </p15:clr>
        </p15:guide>
        <p15:guide id="30" pos="5088">
          <p15:clr>
            <a:srgbClr val="F26B43"/>
          </p15:clr>
        </p15:guide>
        <p15:guide id="31" pos="7680">
          <p15:clr>
            <a:srgbClr val="F26B43"/>
          </p15:clr>
        </p15:guide>
        <p15:guide id="32" pos="6192">
          <p15:clr>
            <a:srgbClr val="F26B43"/>
          </p15:clr>
        </p15:guide>
        <p15:guide id="33" pos="6288">
          <p15:clr>
            <a:srgbClr val="F26B43"/>
          </p15:clr>
        </p15:guide>
        <p15:guide id="34" pos="6768">
          <p15:clr>
            <a:srgbClr val="F26B43"/>
          </p15:clr>
        </p15:guide>
        <p15:guide id="35" pos="6864">
          <p15:clr>
            <a:srgbClr val="F26B43"/>
          </p15:clr>
        </p15:guide>
        <p15:guide id="36" pos="7392">
          <p15:clr>
            <a:srgbClr val="F26B43"/>
          </p15:clr>
        </p15:guide>
        <p15:guide id="37" orient="horz" pos="42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189" marR="0" lvl="1" indent="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377" marR="0" lvl="2" indent="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566" marR="0" lvl="3" indent="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754" marR="0" lvl="4" indent="0" algn="l" defTabSz="914377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8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377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marR="0" indent="0" algn="l" defTabSz="914377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marR="0" indent="0" algn="l" defTabSz="914377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marR="0" indent="0" algn="l" defTabSz="914377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None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marR="0" indent="0" algn="l" defTabSz="914377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None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4368" userDrawn="1">
          <p15:clr>
            <a:srgbClr val="F26B43"/>
          </p15:clr>
        </p15:guide>
        <p15:guide id="3" orient="horz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480">
          <p15:clr>
            <a:srgbClr val="F26B43"/>
          </p15:clr>
        </p15:guide>
        <p15:guide id="7" orient="horz" pos="672" userDrawn="1">
          <p15:clr>
            <a:srgbClr val="F26B43"/>
          </p15:clr>
        </p15:guide>
        <p15:guide id="8" orient="horz" pos="864">
          <p15:clr>
            <a:srgbClr val="F26B43"/>
          </p15:clr>
        </p15:guide>
        <p15:guide id="9" orient="horz" pos="1056">
          <p15:clr>
            <a:srgbClr val="F26B43"/>
          </p15:clr>
        </p15:guide>
        <p15:guide id="10" orient="horz" pos="3840">
          <p15:clr>
            <a:srgbClr val="F26B43"/>
          </p15:clr>
        </p15:guide>
        <p15:guide id="11" orient="horz" pos="4032">
          <p15:clr>
            <a:srgbClr val="F26B43"/>
          </p15:clr>
        </p15:guide>
        <p15:guide id="12" orient="horz" pos="4224">
          <p15:clr>
            <a:srgbClr val="F26B43"/>
          </p15:clr>
        </p15:guide>
        <p15:guide id="13" orient="horz" pos="4320">
          <p15:clr>
            <a:srgbClr val="F26B43"/>
          </p15:clr>
        </p15:guide>
        <p15:guide id="14">
          <p15:clr>
            <a:srgbClr val="F26B43"/>
          </p15:clr>
        </p15:guide>
        <p15:guide id="15" pos="288">
          <p15:clr>
            <a:srgbClr val="F26B43"/>
          </p15:clr>
        </p15:guide>
        <p15:guide id="16" pos="816">
          <p15:clr>
            <a:srgbClr val="F26B43"/>
          </p15:clr>
        </p15:guide>
        <p15:guide id="17" pos="912" userDrawn="1">
          <p15:clr>
            <a:srgbClr val="F26B43"/>
          </p15:clr>
        </p15:guide>
        <p15:guide id="18" pos="1392" userDrawn="1">
          <p15:clr>
            <a:srgbClr val="F26B43"/>
          </p15:clr>
        </p15:guide>
        <p15:guide id="19" pos="1488">
          <p15:clr>
            <a:srgbClr val="F26B43"/>
          </p15:clr>
        </p15:guide>
        <p15:guide id="20" pos="2016">
          <p15:clr>
            <a:srgbClr val="F26B43"/>
          </p15:clr>
        </p15:guide>
        <p15:guide id="21" pos="2112" userDrawn="1">
          <p15:clr>
            <a:srgbClr val="F26B43"/>
          </p15:clr>
        </p15:guide>
        <p15:guide id="22" pos="2592" userDrawn="1">
          <p15:clr>
            <a:srgbClr val="F26B43"/>
          </p15:clr>
        </p15:guide>
        <p15:guide id="23" pos="2688">
          <p15:clr>
            <a:srgbClr val="F26B43"/>
          </p15:clr>
        </p15:guide>
        <p15:guide id="24" pos="3216">
          <p15:clr>
            <a:srgbClr val="F26B43"/>
          </p15:clr>
        </p15:guide>
        <p15:guide id="25" pos="3312" userDrawn="1">
          <p15:clr>
            <a:srgbClr val="F26B43"/>
          </p15:clr>
        </p15:guide>
        <p15:guide id="26" pos="3792">
          <p15:clr>
            <a:srgbClr val="F26B43"/>
          </p15:clr>
        </p15:guide>
        <p15:guide id="27" pos="3888" userDrawn="1">
          <p15:clr>
            <a:srgbClr val="F26B43"/>
          </p15:clr>
        </p15:guide>
        <p15:guide id="28" pos="4464">
          <p15:clr>
            <a:srgbClr val="F26B43"/>
          </p15:clr>
        </p15:guide>
        <p15:guide id="29" pos="4992">
          <p15:clr>
            <a:srgbClr val="F26B43"/>
          </p15:clr>
        </p15:guide>
        <p15:guide id="30" pos="5088" userDrawn="1">
          <p15:clr>
            <a:srgbClr val="F26B43"/>
          </p15:clr>
        </p15:guide>
        <p15:guide id="31" pos="5568">
          <p15:clr>
            <a:srgbClr val="F26B43"/>
          </p15:clr>
        </p15:guide>
        <p15:guide id="32" pos="5664" userDrawn="1">
          <p15:clr>
            <a:srgbClr val="F26B43"/>
          </p15:clr>
        </p15:guide>
        <p15:guide id="33" pos="6192">
          <p15:clr>
            <a:srgbClr val="F26B43"/>
          </p15:clr>
        </p15:guide>
        <p15:guide id="34" pos="6288" userDrawn="1">
          <p15:clr>
            <a:srgbClr val="F26B43"/>
          </p15:clr>
        </p15:guide>
        <p15:guide id="35" pos="6768" userDrawn="1">
          <p15:clr>
            <a:srgbClr val="F26B43"/>
          </p15:clr>
        </p15:guide>
        <p15:guide id="36" pos="6864">
          <p15:clr>
            <a:srgbClr val="F26B43"/>
          </p15:clr>
        </p15:guide>
        <p15:guide id="37" pos="7392">
          <p15:clr>
            <a:srgbClr val="F26B43"/>
          </p15:clr>
        </p15:guide>
        <p15:guide id="38" pos="76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016">
          <p15:clr>
            <a:srgbClr val="F26B43"/>
          </p15:clr>
        </p15:guide>
        <p15:guide id="3" orient="horz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480" userDrawn="1">
          <p15:clr>
            <a:srgbClr val="F26B43"/>
          </p15:clr>
        </p15:guide>
        <p15:guide id="7" orient="horz" pos="672" userDrawn="1">
          <p15:clr>
            <a:srgbClr val="F26B43"/>
          </p15:clr>
        </p15:guide>
        <p15:guide id="8" orient="horz" pos="864">
          <p15:clr>
            <a:srgbClr val="F26B43"/>
          </p15:clr>
        </p15:guide>
        <p15:guide id="9" orient="horz" pos="1056">
          <p15:clr>
            <a:srgbClr val="F26B43"/>
          </p15:clr>
        </p15:guide>
        <p15:guide id="10" orient="horz" pos="3840">
          <p15:clr>
            <a:srgbClr val="F26B43"/>
          </p15:clr>
        </p15:guide>
        <p15:guide id="11" orient="horz" pos="4032">
          <p15:clr>
            <a:srgbClr val="F26B43"/>
          </p15:clr>
        </p15:guide>
        <p15:guide id="12" orient="horz" pos="4224">
          <p15:clr>
            <a:srgbClr val="F26B43"/>
          </p15:clr>
        </p15:guide>
        <p15:guide id="13" orient="horz" pos="4320">
          <p15:clr>
            <a:srgbClr val="F26B43"/>
          </p15:clr>
        </p15:guide>
        <p15:guide id="14">
          <p15:clr>
            <a:srgbClr val="F26B43"/>
          </p15:clr>
        </p15:guide>
        <p15:guide id="15" pos="288">
          <p15:clr>
            <a:srgbClr val="F26B43"/>
          </p15:clr>
        </p15:guide>
        <p15:guide id="16" pos="816">
          <p15:clr>
            <a:srgbClr val="F26B43"/>
          </p15:clr>
        </p15:guide>
        <p15:guide id="17" pos="912" userDrawn="1">
          <p15:clr>
            <a:srgbClr val="F26B43"/>
          </p15:clr>
        </p15:guide>
        <p15:guide id="18" pos="1392" userDrawn="1">
          <p15:clr>
            <a:srgbClr val="F26B43"/>
          </p15:clr>
        </p15:guide>
        <p15:guide id="19" pos="1488">
          <p15:clr>
            <a:srgbClr val="F26B43"/>
          </p15:clr>
        </p15:guide>
        <p15:guide id="20" pos="2112" userDrawn="1">
          <p15:clr>
            <a:srgbClr val="F26B43"/>
          </p15:clr>
        </p15:guide>
        <p15:guide id="21" pos="2592" userDrawn="1">
          <p15:clr>
            <a:srgbClr val="F26B43"/>
          </p15:clr>
        </p15:guide>
        <p15:guide id="22" pos="2688">
          <p15:clr>
            <a:srgbClr val="F26B43"/>
          </p15:clr>
        </p15:guide>
        <p15:guide id="23" pos="3216">
          <p15:clr>
            <a:srgbClr val="F26B43"/>
          </p15:clr>
        </p15:guide>
        <p15:guide id="24" pos="3312" userDrawn="1">
          <p15:clr>
            <a:srgbClr val="F26B43"/>
          </p15:clr>
        </p15:guide>
        <p15:guide id="25" pos="3792">
          <p15:clr>
            <a:srgbClr val="F26B43"/>
          </p15:clr>
        </p15:guide>
        <p15:guide id="26" pos="3888" userDrawn="1">
          <p15:clr>
            <a:srgbClr val="F26B43"/>
          </p15:clr>
        </p15:guide>
        <p15:guide id="27" pos="4368" userDrawn="1">
          <p15:clr>
            <a:srgbClr val="F26B43"/>
          </p15:clr>
        </p15:guide>
        <p15:guide id="28" pos="4464">
          <p15:clr>
            <a:srgbClr val="F26B43"/>
          </p15:clr>
        </p15:guide>
        <p15:guide id="29" pos="4992">
          <p15:clr>
            <a:srgbClr val="F26B43"/>
          </p15:clr>
        </p15:guide>
        <p15:guide id="30" pos="5088" userDrawn="1">
          <p15:clr>
            <a:srgbClr val="F26B43"/>
          </p15:clr>
        </p15:guide>
        <p15:guide id="31" pos="5568" userDrawn="1">
          <p15:clr>
            <a:srgbClr val="F26B43"/>
          </p15:clr>
        </p15:guide>
        <p15:guide id="32" pos="5664">
          <p15:clr>
            <a:srgbClr val="F26B43"/>
          </p15:clr>
        </p15:guide>
        <p15:guide id="33" pos="6192">
          <p15:clr>
            <a:srgbClr val="F26B43"/>
          </p15:clr>
        </p15:guide>
        <p15:guide id="34" pos="6288" userDrawn="1">
          <p15:clr>
            <a:srgbClr val="F26B43"/>
          </p15:clr>
        </p15:guide>
        <p15:guide id="35" pos="6768" userDrawn="1">
          <p15:clr>
            <a:srgbClr val="F26B43"/>
          </p15:clr>
        </p15:guide>
        <p15:guide id="36" pos="6864">
          <p15:clr>
            <a:srgbClr val="F26B43"/>
          </p15:clr>
        </p15:guide>
        <p15:guide id="37" pos="7392">
          <p15:clr>
            <a:srgbClr val="F26B43"/>
          </p15:clr>
        </p15:guide>
        <p15:guide id="38" pos="76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7"/>
            <a:ext cx="11277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6151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7" r:id="rId7"/>
    <p:sldLayoutId id="2147483728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4288" indent="0" algn="ctr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5664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4" orient="horz" pos="9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480" userDrawn="1">
          <p15:clr>
            <a:srgbClr val="F26B43"/>
          </p15:clr>
        </p15:guide>
        <p15:guide id="7" orient="horz" pos="672" userDrawn="1">
          <p15:clr>
            <a:srgbClr val="F26B43"/>
          </p15:clr>
        </p15:guide>
        <p15:guide id="8" orient="horz" pos="864" userDrawn="1">
          <p15:clr>
            <a:srgbClr val="F26B43"/>
          </p15:clr>
        </p15:guide>
        <p15:guide id="9" orient="horz" pos="1056" userDrawn="1">
          <p15:clr>
            <a:srgbClr val="F26B43"/>
          </p15:clr>
        </p15:guide>
        <p15:guide id="10" orient="horz" pos="3840" userDrawn="1">
          <p15:clr>
            <a:srgbClr val="F26B43"/>
          </p15:clr>
        </p15:guide>
        <p15:guide id="11" orient="horz" pos="4224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userDrawn="1">
          <p15:clr>
            <a:srgbClr val="F26B43"/>
          </p15:clr>
        </p15:guide>
        <p15:guide id="14" pos="288" userDrawn="1">
          <p15:clr>
            <a:srgbClr val="F26B43"/>
          </p15:clr>
        </p15:guide>
        <p15:guide id="15" pos="816" userDrawn="1">
          <p15:clr>
            <a:srgbClr val="F26B43"/>
          </p15:clr>
        </p15:guide>
        <p15:guide id="16" pos="912" userDrawn="1">
          <p15:clr>
            <a:srgbClr val="F26B43"/>
          </p15:clr>
        </p15:guide>
        <p15:guide id="17" pos="1392" userDrawn="1">
          <p15:clr>
            <a:srgbClr val="F26B43"/>
          </p15:clr>
        </p15:guide>
        <p15:guide id="18" pos="1488" userDrawn="1">
          <p15:clr>
            <a:srgbClr val="F26B43"/>
          </p15:clr>
        </p15:guide>
        <p15:guide id="19" pos="2016" userDrawn="1">
          <p15:clr>
            <a:srgbClr val="F26B43"/>
          </p15:clr>
        </p15:guide>
        <p15:guide id="20" pos="2112" userDrawn="1">
          <p15:clr>
            <a:srgbClr val="F26B43"/>
          </p15:clr>
        </p15:guide>
        <p15:guide id="21" pos="2592" userDrawn="1">
          <p15:clr>
            <a:srgbClr val="F26B43"/>
          </p15:clr>
        </p15:guide>
        <p15:guide id="22" pos="2688" userDrawn="1">
          <p15:clr>
            <a:srgbClr val="F26B43"/>
          </p15:clr>
        </p15:guide>
        <p15:guide id="23" pos="3216" userDrawn="1">
          <p15:clr>
            <a:srgbClr val="F26B43"/>
          </p15:clr>
        </p15:guide>
        <p15:guide id="24" pos="3312" userDrawn="1">
          <p15:clr>
            <a:srgbClr val="F26B43"/>
          </p15:clr>
        </p15:guide>
        <p15:guide id="25" pos="3792" userDrawn="1">
          <p15:clr>
            <a:srgbClr val="F26B43"/>
          </p15:clr>
        </p15:guide>
        <p15:guide id="26" pos="3888" userDrawn="1">
          <p15:clr>
            <a:srgbClr val="F26B43"/>
          </p15:clr>
        </p15:guide>
        <p15:guide id="27" pos="4368" userDrawn="1">
          <p15:clr>
            <a:srgbClr val="F26B43"/>
          </p15:clr>
        </p15:guide>
        <p15:guide id="28" pos="4464" userDrawn="1">
          <p15:clr>
            <a:srgbClr val="F26B43"/>
          </p15:clr>
        </p15:guide>
        <p15:guide id="29" pos="4992" userDrawn="1">
          <p15:clr>
            <a:srgbClr val="F26B43"/>
          </p15:clr>
        </p15:guide>
        <p15:guide id="30" pos="5088" userDrawn="1">
          <p15:clr>
            <a:srgbClr val="F26B43"/>
          </p15:clr>
        </p15:guide>
        <p15:guide id="31" pos="5568" userDrawn="1">
          <p15:clr>
            <a:srgbClr val="F26B43"/>
          </p15:clr>
        </p15:guide>
        <p15:guide id="32" pos="6192" userDrawn="1">
          <p15:clr>
            <a:srgbClr val="F26B43"/>
          </p15:clr>
        </p15:guide>
        <p15:guide id="33" pos="6288" userDrawn="1">
          <p15:clr>
            <a:srgbClr val="F26B43"/>
          </p15:clr>
        </p15:guide>
        <p15:guide id="34" pos="6768" userDrawn="1">
          <p15:clr>
            <a:srgbClr val="F26B43"/>
          </p15:clr>
        </p15:guide>
        <p15:guide id="35" pos="6864" userDrawn="1">
          <p15:clr>
            <a:srgbClr val="F26B43"/>
          </p15:clr>
        </p15:guide>
        <p15:guide id="36" pos="7392" userDrawn="1">
          <p15:clr>
            <a:srgbClr val="F26B43"/>
          </p15:clr>
        </p15:guide>
        <p15:guide id="37" pos="7680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722" y="304800"/>
            <a:ext cx="10292043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2" y="1705705"/>
            <a:ext cx="10314983" cy="435133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Footer Placeholder 6"/>
          <p:cNvSpPr txBox="1">
            <a:spLocks/>
          </p:cNvSpPr>
          <p:nvPr userDrawn="1"/>
        </p:nvSpPr>
        <p:spPr>
          <a:xfrm>
            <a:off x="368595" y="6382512"/>
            <a:ext cx="4472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E1AA0D-7925-704E-A440-F564BACF8C17}" type="slidenum">
              <a:rPr lang="en-US" sz="1000" smtClean="0">
                <a:solidFill>
                  <a:srgbClr val="595959"/>
                </a:solidFill>
                <a:cs typeface="Arial" panose="020B0604020202020204" pitchFamily="34" charset="0"/>
              </a:rPr>
              <a:pPr/>
              <a:t>‹#›</a:t>
            </a:fld>
            <a:endParaRPr lang="en-US" sz="1000" dirty="0" smtClean="0">
              <a:solidFill>
                <a:srgbClr val="595959"/>
              </a:solidFill>
              <a:cs typeface="Arial" panose="020B0604020202020204" pitchFamily="34" charset="0"/>
            </a:endParaRPr>
          </a:p>
        </p:txBody>
      </p:sp>
      <p:sp>
        <p:nvSpPr>
          <p:cNvPr id="11" name="AutoShape 1"/>
          <p:cNvSpPr>
            <a:spLocks/>
          </p:cNvSpPr>
          <p:nvPr userDrawn="1"/>
        </p:nvSpPr>
        <p:spPr bwMode="auto">
          <a:xfrm>
            <a:off x="813816" y="6510528"/>
            <a:ext cx="2266950" cy="1809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</p:spPr>
        <p:txBody>
          <a:bodyPr lIns="45719" tIns="45719" rIns="45719" bIns="45719"/>
          <a:lstStyle/>
          <a:p>
            <a:pPr eaLnBrk="1"/>
            <a:r>
              <a:rPr lang="en-US" sz="1000" dirty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Proprietary &amp; </a:t>
            </a:r>
            <a:r>
              <a:rPr lang="en-US" sz="1000" dirty="0" smtClean="0">
                <a:solidFill>
                  <a:srgbClr val="595959"/>
                </a:solidFill>
                <a:latin typeface="Arial Narrow" pitchFamily="34" charset="0"/>
                <a:cs typeface="Helvetica" pitchFamily="30" charset="0"/>
                <a:sym typeface="Arial Narrow" pitchFamily="34" charset="0"/>
              </a:rPr>
              <a:t>Confidential </a:t>
            </a:r>
            <a:endParaRPr lang="en-US" sz="1000" dirty="0">
              <a:solidFill>
                <a:srgbClr val="595959"/>
              </a:solidFill>
              <a:cs typeface="Helvetica" pitchFamily="3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446520"/>
            <a:ext cx="2286000" cy="3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2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912" r:id="rId3"/>
    <p:sldLayoutId id="2147483915" r:id="rId4"/>
    <p:sldLayoutId id="2147483908" r:id="rId5"/>
    <p:sldLayoutId id="2147483887" r:id="rId6"/>
    <p:sldLayoutId id="2147483913" r:id="rId7"/>
    <p:sldLayoutId id="214748391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Clr>
          <a:srgbClr val="005AAA"/>
        </a:buClr>
        <a:buFont typeface="Arial" charset="0"/>
        <a:buChar char="•"/>
        <a:tabLst/>
        <a:defRPr sz="14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1pPr>
      <a:lvl2pPr marL="342900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005AAA"/>
        </a:buClr>
        <a:buSzPct val="80000"/>
        <a:buFont typeface="Courier New" charset="0"/>
        <a:buChar char="o"/>
        <a:tabLst/>
        <a:defRPr sz="14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2pPr>
      <a:lvl3pPr marL="514350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005AAA"/>
        </a:buClr>
        <a:buFont typeface="Arial" charset="0"/>
        <a:buChar char="•"/>
        <a:tabLst/>
        <a:defRPr sz="14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3pPr>
      <a:lvl4pPr marL="746125" indent="-193675" algn="l" defTabSz="914400" rtl="0" eaLnBrk="1" latinLnBrk="0" hangingPunct="1">
        <a:lnSpc>
          <a:spcPct val="90000"/>
        </a:lnSpc>
        <a:spcBef>
          <a:spcPts val="500"/>
        </a:spcBef>
        <a:buClr>
          <a:srgbClr val="005AAA"/>
        </a:buClr>
        <a:buSzPct val="80000"/>
        <a:buFont typeface="Courier New" charset="0"/>
        <a:buChar char="o"/>
        <a:tabLst/>
        <a:defRPr sz="14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4pPr>
      <a:lvl5pPr marL="977900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005AAA"/>
        </a:buClr>
        <a:buFont typeface="Arial" charset="0"/>
        <a:buChar char="•"/>
        <a:tabLst/>
        <a:defRPr sz="1400" b="0" kern="1200">
          <a:solidFill>
            <a:schemeClr val="tx1">
              <a:lumMod val="65000"/>
              <a:lumOff val="35000"/>
            </a:schemeClr>
          </a:solidFill>
          <a:latin typeface="+mn-lt"/>
          <a:ea typeface="28 Days Later" charset="0"/>
          <a:cs typeface="28 Days Later" charset="0"/>
        </a:defRPr>
      </a:lvl5pPr>
      <a:lvl6pPr marL="1550988" indent="-168275" algn="l" defTabSz="914400" rtl="0" eaLnBrk="1" latinLnBrk="0" hangingPunct="1">
        <a:lnSpc>
          <a:spcPct val="90000"/>
        </a:lnSpc>
        <a:spcBef>
          <a:spcPts val="500"/>
        </a:spcBef>
        <a:buClr>
          <a:srgbClr val="0059AB"/>
        </a:buClr>
        <a:buFont typeface="Arial"/>
        <a:buChar char="•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7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tabLst/>
        <a:defRPr sz="14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0">
          <p15:clr>
            <a:srgbClr val="F26B43"/>
          </p15:clr>
        </p15:guide>
        <p15:guide id="3" orient="horz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480">
          <p15:clr>
            <a:srgbClr val="F26B43"/>
          </p15:clr>
        </p15:guide>
        <p15:guide id="7" orient="horz" pos="672">
          <p15:clr>
            <a:srgbClr val="F26B43"/>
          </p15:clr>
        </p15:guide>
        <p15:guide id="8" orient="horz" pos="864">
          <p15:clr>
            <a:srgbClr val="F26B43"/>
          </p15:clr>
        </p15:guide>
        <p15:guide id="9" orient="horz" pos="1056">
          <p15:clr>
            <a:srgbClr val="F26B43"/>
          </p15:clr>
        </p15:guide>
        <p15:guide id="10" orient="horz" pos="3840">
          <p15:clr>
            <a:srgbClr val="F26B43"/>
          </p15:clr>
        </p15:guide>
        <p15:guide id="11" orient="horz" pos="4032">
          <p15:clr>
            <a:srgbClr val="F26B43"/>
          </p15:clr>
        </p15:guide>
        <p15:guide id="12" orient="horz" pos="4224">
          <p15:clr>
            <a:srgbClr val="F26B43"/>
          </p15:clr>
        </p15:guide>
        <p15:guide id="13">
          <p15:clr>
            <a:srgbClr val="F26B43"/>
          </p15:clr>
        </p15:guide>
        <p15:guide id="14" pos="288">
          <p15:clr>
            <a:srgbClr val="F26B43"/>
          </p15:clr>
        </p15:guide>
        <p15:guide id="15" pos="816">
          <p15:clr>
            <a:srgbClr val="F26B43"/>
          </p15:clr>
        </p15:guide>
        <p15:guide id="16" pos="912">
          <p15:clr>
            <a:srgbClr val="F26B43"/>
          </p15:clr>
        </p15:guide>
        <p15:guide id="17" pos="1392">
          <p15:clr>
            <a:srgbClr val="F26B43"/>
          </p15:clr>
        </p15:guide>
        <p15:guide id="18" pos="1488">
          <p15:clr>
            <a:srgbClr val="F26B43"/>
          </p15:clr>
        </p15:guide>
        <p15:guide id="19" pos="2016">
          <p15:clr>
            <a:srgbClr val="F26B43"/>
          </p15:clr>
        </p15:guide>
        <p15:guide id="20" pos="2112">
          <p15:clr>
            <a:srgbClr val="F26B43"/>
          </p15:clr>
        </p15:guide>
        <p15:guide id="21" pos="2592">
          <p15:clr>
            <a:srgbClr val="F26B43"/>
          </p15:clr>
        </p15:guide>
        <p15:guide id="22" pos="2688">
          <p15:clr>
            <a:srgbClr val="F26B43"/>
          </p15:clr>
        </p15:guide>
        <p15:guide id="23" pos="3216">
          <p15:clr>
            <a:srgbClr val="F26B43"/>
          </p15:clr>
        </p15:guide>
        <p15:guide id="24" pos="3312">
          <p15:clr>
            <a:srgbClr val="F26B43"/>
          </p15:clr>
        </p15:guide>
        <p15:guide id="25" pos="3792">
          <p15:clr>
            <a:srgbClr val="F26B43"/>
          </p15:clr>
        </p15:guide>
        <p15:guide id="26" pos="3888">
          <p15:clr>
            <a:srgbClr val="F26B43"/>
          </p15:clr>
        </p15:guide>
        <p15:guide id="27" pos="4368">
          <p15:clr>
            <a:srgbClr val="F26B43"/>
          </p15:clr>
        </p15:guide>
        <p15:guide id="28" pos="4464">
          <p15:clr>
            <a:srgbClr val="F26B43"/>
          </p15:clr>
        </p15:guide>
        <p15:guide id="29" pos="4992">
          <p15:clr>
            <a:srgbClr val="F26B43"/>
          </p15:clr>
        </p15:guide>
        <p15:guide id="30" pos="5088">
          <p15:clr>
            <a:srgbClr val="F26B43"/>
          </p15:clr>
        </p15:guide>
        <p15:guide id="31" pos="5568">
          <p15:clr>
            <a:srgbClr val="F26B43"/>
          </p15:clr>
        </p15:guide>
        <p15:guide id="32" pos="5664">
          <p15:clr>
            <a:srgbClr val="F26B43"/>
          </p15:clr>
        </p15:guide>
        <p15:guide id="33" pos="6192">
          <p15:clr>
            <a:srgbClr val="F26B43"/>
          </p15:clr>
        </p15:guide>
        <p15:guide id="34" pos="6288">
          <p15:clr>
            <a:srgbClr val="F26B43"/>
          </p15:clr>
        </p15:guide>
        <p15:guide id="35" pos="6768">
          <p15:clr>
            <a:srgbClr val="F26B43"/>
          </p15:clr>
        </p15:guide>
        <p15:guide id="36" pos="6864">
          <p15:clr>
            <a:srgbClr val="F26B43"/>
          </p15:clr>
        </p15:guide>
        <p15:guide id="37" pos="73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066800" y="838200"/>
            <a:ext cx="10668000" cy="1325563"/>
          </a:xfrm>
        </p:spPr>
        <p:txBody>
          <a:bodyPr/>
          <a:lstStyle/>
          <a:p>
            <a:r>
              <a:rPr lang="en-US" dirty="0"/>
              <a:t>Using Data to Find the Optimal Mix of Retail Locations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441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networkx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 structure with huge library of built-ins</a:t>
            </a:r>
          </a:p>
          <a:p>
            <a:pPr lvl="1"/>
            <a:r>
              <a:rPr lang="en-US" dirty="0" smtClean="0"/>
              <a:t>Graph Operations</a:t>
            </a:r>
          </a:p>
          <a:p>
            <a:pPr lvl="2"/>
            <a:r>
              <a:rPr lang="en-US" dirty="0" smtClean="0"/>
              <a:t>Edge/Node maintenance, weighting, node attributes, etc.</a:t>
            </a:r>
          </a:p>
          <a:p>
            <a:pPr lvl="1"/>
            <a:r>
              <a:rPr lang="en-US" dirty="0" smtClean="0"/>
              <a:t>Graph Algorithms</a:t>
            </a:r>
          </a:p>
          <a:p>
            <a:pPr lvl="2"/>
            <a:r>
              <a:rPr lang="en-US" dirty="0" smtClean="0"/>
              <a:t>Connectivity, Neighborhoods, k-core, max-flow, matching, bipartite, approximation algorithms, and on and on…</a:t>
            </a:r>
          </a:p>
          <a:p>
            <a:pPr lvl="1"/>
            <a:r>
              <a:rPr lang="en-US" dirty="0" smtClean="0"/>
              <a:t>Linear algebra library that takes graph objects</a:t>
            </a:r>
          </a:p>
          <a:p>
            <a:pPr lvl="2"/>
            <a:r>
              <a:rPr lang="en-US" dirty="0" smtClean="0"/>
              <a:t>Eigenvalue spectrums, </a:t>
            </a:r>
            <a:r>
              <a:rPr lang="en-US" dirty="0" err="1" smtClean="0"/>
              <a:t>laplacians</a:t>
            </a:r>
            <a:r>
              <a:rPr lang="en-US" dirty="0" smtClean="0"/>
              <a:t>, PageRank</a:t>
            </a:r>
          </a:p>
          <a:p>
            <a:pPr lvl="1"/>
            <a:r>
              <a:rPr lang="en-US" dirty="0" smtClean="0"/>
              <a:t>Generators</a:t>
            </a:r>
          </a:p>
          <a:p>
            <a:pPr lvl="2"/>
            <a:r>
              <a:rPr lang="en-US" dirty="0" smtClean="0"/>
              <a:t>Random graph generators (e.g. random normal</a:t>
            </a:r>
            <a:r>
              <a:rPr lang="en-US" dirty="0"/>
              <a:t>, </a:t>
            </a:r>
            <a:r>
              <a:rPr lang="en-US" dirty="0" err="1" smtClean="0"/>
              <a:t>Erdős</a:t>
            </a:r>
            <a:r>
              <a:rPr lang="en-US" dirty="0" smtClean="0"/>
              <a:t>–</a:t>
            </a:r>
            <a:r>
              <a:rPr lang="en-US" dirty="0" err="1" smtClean="0"/>
              <a:t>Rényi</a:t>
            </a:r>
            <a:r>
              <a:rPr lang="en-US" dirty="0" smtClean="0"/>
              <a:t>, power law)</a:t>
            </a:r>
          </a:p>
          <a:p>
            <a:pPr lvl="2"/>
            <a:r>
              <a:rPr lang="en-US" dirty="0" smtClean="0"/>
              <a:t>Canonical graphs (Karate club, Florentine families graph)</a:t>
            </a:r>
          </a:p>
          <a:p>
            <a:pPr lvl="1"/>
            <a:r>
              <a:rPr lang="en-US" dirty="0" smtClean="0"/>
              <a:t>Visualization Tools</a:t>
            </a:r>
          </a:p>
          <a:p>
            <a:pPr lvl="3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https://networkx.github.io/</a:t>
            </a:r>
          </a:p>
        </p:txBody>
      </p:sp>
    </p:spTree>
    <p:extLst>
      <p:ext uri="{BB962C8B-B14F-4D97-AF65-F5344CB8AC3E}">
        <p14:creationId xmlns:p14="http://schemas.microsoft.com/office/powerpoint/2010/main" val="175138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Load data</a:t>
            </a:r>
          </a:p>
          <a:p>
            <a:r>
              <a:rPr lang="en-US" sz="2000" dirty="0" smtClean="0"/>
              <a:t>Using </a:t>
            </a:r>
            <a:r>
              <a:rPr lang="en-US" sz="2000" dirty="0" err="1" smtClean="0"/>
              <a:t>networkx</a:t>
            </a:r>
            <a:r>
              <a:rPr lang="en-US" sz="2000" dirty="0" smtClean="0"/>
              <a:t>, build an approximately-planar graph based on district mean locations</a:t>
            </a:r>
          </a:p>
          <a:p>
            <a:pPr lvl="1"/>
            <a:r>
              <a:rPr lang="en-US" sz="2000" dirty="0" smtClean="0"/>
              <a:t>Find the norm of the district centers, pick n-closest</a:t>
            </a:r>
          </a:p>
          <a:p>
            <a:r>
              <a:rPr lang="en-US" sz="2000" dirty="0" smtClean="0"/>
              <a:t>Set parameters for “optimizer”</a:t>
            </a:r>
          </a:p>
          <a:p>
            <a:r>
              <a:rPr lang="en-US" sz="2000" dirty="0" smtClean="0"/>
              <a:t>Loop:</a:t>
            </a:r>
          </a:p>
          <a:p>
            <a:pPr lvl="1"/>
            <a:r>
              <a:rPr lang="en-US" sz="2000" dirty="0" smtClean="0"/>
              <a:t>Pick manager with lowest score, assign them a random district that’s a neighbor as long as constraints are met</a:t>
            </a:r>
          </a:p>
          <a:p>
            <a:pPr lvl="2"/>
            <a:r>
              <a:rPr lang="en-US" sz="2000" dirty="0" smtClean="0"/>
              <a:t>If that manager has no districts, pick a random district to add.</a:t>
            </a:r>
          </a:p>
          <a:p>
            <a:pPr lvl="1"/>
            <a:r>
              <a:rPr lang="en-US" sz="2000" dirty="0" smtClean="0"/>
              <a:t>Simulated annealing—jostle where districts are in an attempt to avoid local minima, cooling over time</a:t>
            </a:r>
          </a:p>
          <a:p>
            <a:r>
              <a:rPr lang="en-US" sz="2000" dirty="0" smtClean="0"/>
              <a:t>Once all districts are assigned, score districts and reshuffle them to minimize variance</a:t>
            </a:r>
          </a:p>
          <a:p>
            <a:pPr lvl="1"/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02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3301335"/>
            <a:ext cx="9363075" cy="177139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7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graph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6" y="1689100"/>
            <a:ext cx="9363075" cy="118459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3048000"/>
            <a:ext cx="10993877" cy="33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6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and controls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2409932"/>
            <a:ext cx="9363075" cy="35541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95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and be greedy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603"/>
          <a:stretch/>
        </p:blipFill>
        <p:spPr>
          <a:xfrm>
            <a:off x="454022" y="2209800"/>
            <a:ext cx="6315075" cy="1143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34200" y="2133600"/>
            <a:ext cx="4191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</a:rPr>
              <a:t>Pick a random manager from the ones that have approximately the lowest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</a:rPr>
              <a:t>Get a list of possible districts they could have, and randomly pick one of those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</a:rPr>
              <a:t>Verify all the constraints (lots of </a:t>
            </a:r>
            <a:r>
              <a:rPr lang="en-US" sz="1600" dirty="0" smtClean="0">
                <a:solidFill>
                  <a:srgbClr val="595959"/>
                </a:solidFill>
              </a:rPr>
              <a:t>IFs) are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</a:rPr>
              <a:t>Perform some simulated annealing along the way—some random chance to jostle districts from one manager to another adjacent manager occasionally to avoid local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95959"/>
                </a:solidFill>
              </a:rPr>
              <a:t>If all districts are assigned, still grab a local district if it improves your score more than it decreases your </a:t>
            </a:r>
            <a:r>
              <a:rPr lang="en-US" sz="1600" smtClean="0">
                <a:solidFill>
                  <a:srgbClr val="595959"/>
                </a:solidFill>
              </a:rPr>
              <a:t>neighbor’s score</a:t>
            </a:r>
            <a:endParaRPr lang="en-US" sz="1600" dirty="0" smtClean="0">
              <a:solidFill>
                <a:srgbClr val="59595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2" y="3429000"/>
            <a:ext cx="5305752" cy="29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5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7" y="1555750"/>
            <a:ext cx="9318070" cy="48688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4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it this way?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Explainable</a:t>
            </a:r>
          </a:p>
          <a:p>
            <a:pPr lvl="1"/>
            <a:r>
              <a:rPr lang="en-US" sz="2000" dirty="0" smtClean="0"/>
              <a:t>Client has minimal experience and trust of advanced analytics, a simple algorithm makes it easier to get buy-in</a:t>
            </a:r>
          </a:p>
          <a:p>
            <a:r>
              <a:rPr lang="en-US" sz="2000" dirty="0" smtClean="0"/>
              <a:t>Repeatable, with little variation</a:t>
            </a:r>
          </a:p>
          <a:p>
            <a:pPr lvl="1"/>
            <a:r>
              <a:rPr lang="en-US" sz="2000" dirty="0" smtClean="0"/>
              <a:t>Similar but not identical results allow fine-tuning / re-running to smooth out client concerns</a:t>
            </a:r>
          </a:p>
          <a:p>
            <a:r>
              <a:rPr lang="en-US" sz="2000" dirty="0" smtClean="0"/>
              <a:t>Very easy to tweak in live sessions</a:t>
            </a:r>
          </a:p>
          <a:p>
            <a:pPr lvl="1"/>
            <a:r>
              <a:rPr lang="en-US" sz="2000" dirty="0" smtClean="0"/>
              <a:t>Simple code, simple algorithms mean you can modify on-the-fly in response to questions</a:t>
            </a:r>
          </a:p>
          <a:p>
            <a:r>
              <a:rPr lang="en-US" sz="2000" dirty="0" smtClean="0"/>
              <a:t>In this case, all solutions are approximations</a:t>
            </a:r>
          </a:p>
          <a:p>
            <a:pPr lvl="1"/>
            <a:r>
              <a:rPr lang="en-US" sz="2000" dirty="0" smtClean="0"/>
              <a:t>There’s no right answer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48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74" y="3060815"/>
            <a:ext cx="590575" cy="59057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8219076" y="2057400"/>
            <a:ext cx="1991724" cy="267146"/>
          </a:xfrm>
          <a:prstGeom prst="rect">
            <a:avLst/>
          </a:prstGeom>
          <a:solidFill>
            <a:srgbClr val="0092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9" dirty="0"/>
          </a:p>
        </p:txBody>
      </p:sp>
      <p:sp>
        <p:nvSpPr>
          <p:cNvPr id="29" name="Rectangle 28"/>
          <p:cNvSpPr/>
          <p:nvPr/>
        </p:nvSpPr>
        <p:spPr>
          <a:xfrm>
            <a:off x="8267512" y="2104978"/>
            <a:ext cx="1746169" cy="218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23" b="1" i="1" dirty="0">
                <a:solidFill>
                  <a:schemeClr val="bg1"/>
                </a:solidFill>
                <a:latin typeface="Arial"/>
                <a:cs typeface="Arial"/>
              </a:rPr>
              <a:t>Advanced Analytics Toolkit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1792942" y="5894294"/>
            <a:ext cx="8695765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208718" y="2172610"/>
            <a:ext cx="4940236" cy="2905401"/>
            <a:chOff x="100119" y="3741214"/>
            <a:chExt cx="6671499" cy="3923574"/>
          </a:xfrm>
        </p:grpSpPr>
        <p:sp>
          <p:nvSpPr>
            <p:cNvPr id="60" name="Oval 59"/>
            <p:cNvSpPr/>
            <p:nvPr/>
          </p:nvSpPr>
          <p:spPr>
            <a:xfrm>
              <a:off x="2543510" y="4851925"/>
              <a:ext cx="1987384" cy="19541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9" dirty="0"/>
                <a:t>Key Business Questions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61813" y="4152708"/>
              <a:ext cx="1429203" cy="711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Which customers/employees are likely to churn?  Why?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773613" y="5717751"/>
              <a:ext cx="1555865" cy="711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How do we create robust tests of content customers are most likely to respond to?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759289" y="3741214"/>
              <a:ext cx="1533798" cy="56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Are there natural clusters and needs of customers/employees?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913402" y="7100046"/>
              <a:ext cx="1366300" cy="56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What is the next best action/offer for each customer?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7218" y="4142333"/>
              <a:ext cx="1573087" cy="85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Based on forecasted vs. actual sales, what stores are under-performing?  Where should the next store be located?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0783" y="5813496"/>
              <a:ext cx="1539560" cy="5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Which patients are likely to be readmitted?</a:t>
              </a:r>
            </a:p>
            <a:p>
              <a:pPr algn="ctr"/>
              <a:r>
                <a:rPr lang="en-US" sz="706" dirty="0"/>
                <a:t>Why?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00119" y="4983686"/>
              <a:ext cx="1533461" cy="56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Among elderly population, who is likely to need assisted living?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210217" y="6584752"/>
              <a:ext cx="1366300" cy="41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Who are most likely social influencers?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290488" y="5060806"/>
              <a:ext cx="1481130" cy="41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Which customers are likely to click/convert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368609" y="6550664"/>
              <a:ext cx="1481186" cy="711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6" dirty="0"/>
                <a:t>Can we use predictive maintenance to minimize production impacts?</a:t>
              </a:r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312" y="6205347"/>
              <a:ext cx="518234" cy="579460"/>
            </a:xfrm>
            <a:prstGeom prst="rect">
              <a:avLst/>
            </a:prstGeom>
          </p:spPr>
        </p:pic>
      </p:grpSp>
      <p:sp>
        <p:nvSpPr>
          <p:cNvPr id="119" name="Text Placeholder 3"/>
          <p:cNvSpPr txBox="1">
            <a:spLocks/>
          </p:cNvSpPr>
          <p:nvPr/>
        </p:nvSpPr>
        <p:spPr>
          <a:xfrm>
            <a:off x="8153401" y="2451247"/>
            <a:ext cx="2362199" cy="3153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595959"/>
                </a:solidFill>
                <a:latin typeface="Arial"/>
                <a:cs typeface="Arial"/>
              </a:rPr>
              <a:t>Predictive/Explanatory modeling</a:t>
            </a:r>
          </a:p>
          <a:p>
            <a:endParaRPr lang="en-US" sz="1000" dirty="0">
              <a:solidFill>
                <a:srgbClr val="595959"/>
              </a:solidFill>
              <a:latin typeface="Arial"/>
              <a:cs typeface="Arial"/>
            </a:endParaRPr>
          </a:p>
          <a:p>
            <a:r>
              <a:rPr lang="en-US" sz="1000" dirty="0">
                <a:solidFill>
                  <a:srgbClr val="595959"/>
                </a:solidFill>
                <a:latin typeface="Arial"/>
                <a:cs typeface="Arial"/>
              </a:rPr>
              <a:t>Behavioral segmentation</a:t>
            </a:r>
          </a:p>
          <a:p>
            <a:endParaRPr lang="en-US" sz="1000" dirty="0">
              <a:solidFill>
                <a:srgbClr val="595959"/>
              </a:solidFill>
              <a:latin typeface="Arial"/>
              <a:cs typeface="Arial"/>
            </a:endParaRPr>
          </a:p>
          <a:p>
            <a:r>
              <a:rPr lang="en-US" sz="1000" dirty="0">
                <a:solidFill>
                  <a:srgbClr val="595959"/>
                </a:solidFill>
                <a:latin typeface="Arial"/>
                <a:cs typeface="Arial"/>
              </a:rPr>
              <a:t>Survey segmentation and projection</a:t>
            </a:r>
            <a:endParaRPr lang="en-US" sz="1000" dirty="0">
              <a:solidFill>
                <a:srgbClr val="595959"/>
              </a:solidFill>
              <a:latin typeface="Arial"/>
              <a:cs typeface="Arial"/>
            </a:endParaRPr>
          </a:p>
          <a:p>
            <a:endParaRPr lang="en-US" sz="1000" dirty="0">
              <a:solidFill>
                <a:srgbClr val="595959"/>
              </a:solidFill>
              <a:latin typeface="Arial"/>
              <a:cs typeface="Arial"/>
            </a:endParaRPr>
          </a:p>
          <a:p>
            <a:r>
              <a:rPr lang="en-US" sz="1000" dirty="0">
                <a:solidFill>
                  <a:srgbClr val="595959"/>
                </a:solidFill>
                <a:latin typeface="Arial"/>
                <a:cs typeface="Arial"/>
              </a:rPr>
              <a:t>Forecasting</a:t>
            </a:r>
          </a:p>
          <a:p>
            <a:endParaRPr lang="en-US" sz="1000" dirty="0">
              <a:solidFill>
                <a:srgbClr val="595959"/>
              </a:solidFill>
              <a:latin typeface="Arial"/>
              <a:cs typeface="Arial"/>
            </a:endParaRPr>
          </a:p>
          <a:p>
            <a:r>
              <a:rPr lang="en-US" sz="1000" dirty="0">
                <a:solidFill>
                  <a:srgbClr val="595959"/>
                </a:solidFill>
                <a:latin typeface="Arial"/>
                <a:cs typeface="Arial"/>
              </a:rPr>
              <a:t>Pricing analytics</a:t>
            </a:r>
          </a:p>
          <a:p>
            <a:endParaRPr lang="en-US" sz="1000" dirty="0">
              <a:solidFill>
                <a:srgbClr val="595959"/>
              </a:solidFill>
              <a:latin typeface="Arial"/>
              <a:cs typeface="Arial"/>
            </a:endParaRPr>
          </a:p>
          <a:p>
            <a:r>
              <a:rPr lang="en-US" sz="1000" dirty="0">
                <a:solidFill>
                  <a:srgbClr val="595959"/>
                </a:solidFill>
                <a:latin typeface="Arial"/>
                <a:cs typeface="Arial"/>
              </a:rPr>
              <a:t>Design of Experiments (A/B and MVT)</a:t>
            </a:r>
          </a:p>
          <a:p>
            <a:endParaRPr lang="en-US" sz="1000" dirty="0">
              <a:solidFill>
                <a:srgbClr val="595959"/>
              </a:solidFill>
              <a:latin typeface="Arial"/>
              <a:cs typeface="Arial"/>
            </a:endParaRPr>
          </a:p>
          <a:p>
            <a:r>
              <a:rPr lang="en-US" sz="1000" dirty="0">
                <a:solidFill>
                  <a:srgbClr val="595959"/>
                </a:solidFill>
                <a:latin typeface="Arial"/>
                <a:cs typeface="Arial"/>
              </a:rPr>
              <a:t>Text/VOC analytics</a:t>
            </a:r>
          </a:p>
          <a:p>
            <a:endParaRPr lang="en-US" sz="1000" dirty="0">
              <a:solidFill>
                <a:srgbClr val="595959"/>
              </a:solidFill>
              <a:latin typeface="Arial"/>
              <a:cs typeface="Arial"/>
            </a:endParaRPr>
          </a:p>
          <a:p>
            <a:r>
              <a:rPr lang="en-US" sz="1000" dirty="0">
                <a:solidFill>
                  <a:srgbClr val="595959"/>
                </a:solidFill>
                <a:latin typeface="Arial"/>
                <a:cs typeface="Arial"/>
              </a:rPr>
              <a:t>Social influence propensity</a:t>
            </a:r>
          </a:p>
          <a:p>
            <a:endParaRPr lang="en-US" sz="1000" i="1" dirty="0">
              <a:solidFill>
                <a:srgbClr val="595959"/>
              </a:solidFill>
              <a:latin typeface="Arial"/>
              <a:cs typeface="Arial"/>
            </a:endParaRPr>
          </a:p>
          <a:p>
            <a:endParaRPr lang="en-US" sz="1000" b="1" i="1" dirty="0">
              <a:solidFill>
                <a:srgbClr val="595959"/>
              </a:solidFill>
              <a:latin typeface="Arial"/>
              <a:cs typeface="Arial"/>
            </a:endParaRPr>
          </a:p>
          <a:p>
            <a:endParaRPr lang="en-US" sz="1000" i="1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551" y="4560150"/>
            <a:ext cx="609653" cy="613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89" y="3092659"/>
            <a:ext cx="449051" cy="449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52" y="2228489"/>
            <a:ext cx="312261" cy="312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71" y="5066069"/>
            <a:ext cx="357964" cy="357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60" y="4578724"/>
            <a:ext cx="730668" cy="730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16" y="3935376"/>
            <a:ext cx="713359" cy="455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01" y="1883911"/>
            <a:ext cx="335831" cy="3358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71" y="2476776"/>
            <a:ext cx="703500" cy="5840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other projects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" b="3220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Charlie morn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187103" y="2822318"/>
            <a:ext cx="4938097" cy="736823"/>
          </a:xfrm>
        </p:spPr>
        <p:txBody>
          <a:bodyPr/>
          <a:lstStyle/>
          <a:p>
            <a:r>
              <a:rPr lang="en-US" dirty="0" smtClean="0"/>
              <a:t>Sr. Data Analyst</a:t>
            </a:r>
          </a:p>
          <a:p>
            <a:r>
              <a:rPr lang="en-US" dirty="0" smtClean="0"/>
              <a:t>North Highland</a:t>
            </a:r>
          </a:p>
          <a:p>
            <a:r>
              <a:rPr lang="en-US" dirty="0"/>
              <a:t>c</a:t>
            </a:r>
            <a:r>
              <a:rPr lang="en-US" dirty="0" smtClean="0"/>
              <a:t>harlie.morn@northhighland.com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8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66722" y="1984248"/>
            <a:ext cx="7610478" cy="44165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+mj-lt"/>
              </a:rPr>
              <a:t>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BS CS, Georgia Tech 2009 – Theory and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MS CS, Georgia Tech 2011 – Heavy Tail Network Analysis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Institute of Nuclear Power Operations (2010-16)</a:t>
            </a:r>
          </a:p>
          <a:p>
            <a:pPr marL="51752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Build, deploy, maintain a model that predicted nuclear power station performance along 13 key functional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North Highland (2016-)</a:t>
            </a:r>
          </a:p>
          <a:p>
            <a:pPr marL="51752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ETL, BI, Advanced Analytics for Fortune 100 retailer</a:t>
            </a:r>
            <a:endParaRPr lang="en-US" sz="2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26" y="1984375"/>
            <a:ext cx="3155136" cy="4416425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5734426" y="364568"/>
            <a:ext cx="4709457" cy="5836511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 rot="1869401">
            <a:off x="6645154" y="3597643"/>
            <a:ext cx="1398517" cy="471798"/>
          </a:xfrm>
          <a:prstGeom prst="ellipse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579578" y="1122200"/>
            <a:ext cx="1060961" cy="484410"/>
          </a:xfrm>
          <a:prstGeom prst="roundRect">
            <a:avLst>
              <a:gd name="adj" fmla="val 16667"/>
            </a:avLst>
          </a:prstGeom>
          <a:noFill/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850" b="1" i="1" dirty="0">
                <a:solidFill>
                  <a:srgbClr val="595959"/>
                </a:solidFill>
              </a:rPr>
              <a:t>Acxiom</a:t>
            </a:r>
          </a:p>
          <a:p>
            <a:pPr algn="ctr"/>
            <a:r>
              <a:rPr lang="en-US" altLang="en-US" sz="850" b="1" i="1" dirty="0">
                <a:solidFill>
                  <a:srgbClr val="595959"/>
                </a:solidFill>
              </a:rPr>
              <a:t>(demos/hobbies</a:t>
            </a:r>
          </a:p>
          <a:p>
            <a:pPr algn="ctr"/>
            <a:r>
              <a:rPr lang="en-US" altLang="en-US" sz="850" b="1" i="1" dirty="0">
                <a:solidFill>
                  <a:srgbClr val="595959"/>
                </a:solidFill>
              </a:rPr>
              <a:t>/census)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574028" y="1859051"/>
            <a:ext cx="1060961" cy="484409"/>
          </a:xfrm>
          <a:prstGeom prst="roundRect">
            <a:avLst>
              <a:gd name="adj" fmla="val 16667"/>
            </a:avLst>
          </a:prstGeom>
          <a:noFill/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850" b="1" i="1" dirty="0">
                <a:solidFill>
                  <a:srgbClr val="595959"/>
                </a:solidFill>
              </a:rPr>
              <a:t>Store</a:t>
            </a:r>
          </a:p>
          <a:p>
            <a:pPr algn="ctr"/>
            <a:r>
              <a:rPr lang="en-US" altLang="en-US" sz="850" b="1" i="1" dirty="0">
                <a:solidFill>
                  <a:srgbClr val="595959"/>
                </a:solidFill>
              </a:rPr>
              <a:t>distance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718474" y="2341944"/>
            <a:ext cx="1060961" cy="484410"/>
          </a:xfrm>
          <a:prstGeom prst="roundRect">
            <a:avLst>
              <a:gd name="adj" fmla="val 16667"/>
            </a:avLst>
          </a:prstGeom>
          <a:noFill/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850" b="1" i="1" dirty="0">
                <a:solidFill>
                  <a:srgbClr val="595959"/>
                </a:solidFill>
              </a:rPr>
              <a:t>Coupon</a:t>
            </a:r>
          </a:p>
          <a:p>
            <a:pPr algn="ctr"/>
            <a:r>
              <a:rPr lang="en-US" altLang="en-US" sz="850" b="1" i="1" dirty="0">
                <a:solidFill>
                  <a:srgbClr val="595959"/>
                </a:solidFill>
              </a:rPr>
              <a:t>behaviors</a:t>
            </a:r>
          </a:p>
        </p:txBody>
      </p: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7767012" y="1228500"/>
            <a:ext cx="879402" cy="887886"/>
          </a:xfrm>
          <a:prstGeom prst="ellipse">
            <a:avLst/>
          </a:prstGeom>
          <a:solidFill>
            <a:schemeClr val="accent1"/>
          </a:solidFill>
          <a:ln w="57150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en-US" sz="870" dirty="0">
                <a:solidFill>
                  <a:schemeClr val="bg1"/>
                </a:solidFill>
              </a:rPr>
              <a:t> Converters /</a:t>
            </a:r>
          </a:p>
          <a:p>
            <a:pPr algn="ctr"/>
            <a:r>
              <a:rPr lang="en-US" altLang="en-US" sz="870" dirty="0">
                <a:solidFill>
                  <a:schemeClr val="bg1"/>
                </a:solidFill>
              </a:rPr>
              <a:t>Non converters</a:t>
            </a:r>
          </a:p>
        </p:txBody>
      </p:sp>
      <p:sp>
        <p:nvSpPr>
          <p:cNvPr id="18" name="AutoShape 16"/>
          <p:cNvSpPr>
            <a:spLocks noChangeArrowheads="1"/>
          </p:cNvSpPr>
          <p:nvPr/>
        </p:nvSpPr>
        <p:spPr bwMode="auto">
          <a:xfrm>
            <a:off x="7707375" y="545357"/>
            <a:ext cx="1060961" cy="484410"/>
          </a:xfrm>
          <a:prstGeom prst="roundRect">
            <a:avLst>
              <a:gd name="adj" fmla="val 16667"/>
            </a:avLst>
          </a:prstGeom>
          <a:noFill/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8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Transactions</a:t>
            </a:r>
          </a:p>
          <a:p>
            <a:pPr algn="ctr"/>
            <a:r>
              <a:rPr lang="en-US" altLang="en-US" sz="8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(Dates/mileage)</a:t>
            </a:r>
          </a:p>
        </p:txBody>
      </p:sp>
      <p:sp>
        <p:nvSpPr>
          <p:cNvPr id="19" name="AutoShape 17"/>
          <p:cNvSpPr>
            <a:spLocks noChangeArrowheads="1"/>
          </p:cNvSpPr>
          <p:nvPr/>
        </p:nvSpPr>
        <p:spPr bwMode="auto">
          <a:xfrm>
            <a:off x="8854003" y="1859052"/>
            <a:ext cx="1060961" cy="484409"/>
          </a:xfrm>
          <a:prstGeom prst="roundRect">
            <a:avLst>
              <a:gd name="adj" fmla="val 16667"/>
            </a:avLst>
          </a:prstGeom>
          <a:noFill/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850" b="1" i="1" dirty="0">
                <a:solidFill>
                  <a:srgbClr val="595959"/>
                </a:solidFill>
              </a:rPr>
              <a:t>Invoice</a:t>
            </a:r>
          </a:p>
          <a:p>
            <a:pPr algn="ctr"/>
            <a:r>
              <a:rPr lang="en-US" altLang="en-US" sz="850" b="1" i="1" dirty="0">
                <a:solidFill>
                  <a:srgbClr val="595959"/>
                </a:solidFill>
              </a:rPr>
              <a:t>details</a:t>
            </a:r>
          </a:p>
        </p:txBody>
      </p:sp>
      <p:cxnSp>
        <p:nvCxnSpPr>
          <p:cNvPr id="20" name="Straight Arrow Connector 19"/>
          <p:cNvCxnSpPr>
            <a:stCxn id="17" idx="0"/>
          </p:cNvCxnSpPr>
          <p:nvPr/>
        </p:nvCxnSpPr>
        <p:spPr>
          <a:xfrm flipV="1">
            <a:off x="8206714" y="1016000"/>
            <a:ext cx="18405" cy="2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586179" y="1307862"/>
            <a:ext cx="196877" cy="13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206713" y="2112937"/>
            <a:ext cx="0" cy="202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589680" y="1792078"/>
            <a:ext cx="196877" cy="13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594021" y="1364405"/>
            <a:ext cx="201168" cy="137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591441" y="1834936"/>
            <a:ext cx="201168" cy="13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40576" y="2628156"/>
            <a:ext cx="1646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009DDC"/>
                </a:solidFill>
              </a:rPr>
              <a:t>Created 350+ 1</a:t>
            </a:r>
            <a:r>
              <a:rPr lang="en-US" sz="800" baseline="30000" dirty="0">
                <a:solidFill>
                  <a:srgbClr val="009DDC"/>
                </a:solidFill>
              </a:rPr>
              <a:t>st</a:t>
            </a:r>
            <a:r>
              <a:rPr lang="en-US" sz="800" dirty="0">
                <a:solidFill>
                  <a:srgbClr val="009DDC"/>
                </a:solidFill>
              </a:rPr>
              <a:t> party variables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1905002" y="1235636"/>
            <a:ext cx="3352799" cy="5410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i="1" dirty="0">
                <a:solidFill>
                  <a:srgbClr val="189CD7"/>
                </a:solidFill>
              </a:rPr>
              <a:t>PROBLEM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050" dirty="0">
                <a:solidFill>
                  <a:srgbClr val="404040"/>
                </a:solidFill>
              </a:rPr>
              <a:t>Our client has a large base of customers that are </a:t>
            </a:r>
            <a:br>
              <a:rPr lang="en-US" sz="1050" dirty="0">
                <a:solidFill>
                  <a:srgbClr val="404040"/>
                </a:solidFill>
              </a:rPr>
            </a:br>
            <a:r>
              <a:rPr lang="en-US" sz="1050" dirty="0">
                <a:solidFill>
                  <a:srgbClr val="404040"/>
                </a:solidFill>
              </a:rPr>
              <a:t>“oil-only” and have never used them for mechanical services (e.g., belts, brakes, hoses)</a:t>
            </a:r>
            <a:br>
              <a:rPr lang="en-US" sz="1050" dirty="0">
                <a:solidFill>
                  <a:srgbClr val="404040"/>
                </a:solidFill>
              </a:rPr>
            </a:br>
            <a:endParaRPr lang="en-US" sz="1050" dirty="0">
              <a:solidFill>
                <a:srgbClr val="40404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900" i="1" dirty="0">
                <a:solidFill>
                  <a:srgbClr val="189CD7"/>
                </a:solidFill>
              </a:rPr>
              <a:t>SOLUTION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050" dirty="0">
                <a:solidFill>
                  <a:srgbClr val="404040"/>
                </a:solidFill>
              </a:rPr>
              <a:t>Develop a predictive model used to target customers </a:t>
            </a:r>
            <a:br>
              <a:rPr lang="en-US" sz="1050" dirty="0">
                <a:solidFill>
                  <a:srgbClr val="404040"/>
                </a:solidFill>
              </a:rPr>
            </a:br>
            <a:r>
              <a:rPr lang="en-US" sz="1050" dirty="0">
                <a:solidFill>
                  <a:srgbClr val="404040"/>
                </a:solidFill>
              </a:rPr>
              <a:t>most likely to convert so they can receive a differentiated experience on their next visit.</a:t>
            </a:r>
          </a:p>
          <a:p>
            <a:pPr marL="182880" lvl="1" indent="0">
              <a:lnSpc>
                <a:spcPct val="110000"/>
              </a:lnSpc>
              <a:buNone/>
            </a:pPr>
            <a:r>
              <a:rPr lang="en-US" sz="900" i="1" dirty="0">
                <a:solidFill>
                  <a:srgbClr val="404040"/>
                </a:solidFill>
              </a:rPr>
              <a:t>Perform deep data-mining of prevailing customer behaviors to identify ones that tend to lead to conversion and just as important, ones that might turn off customers (e.g., “over-selling”)</a:t>
            </a:r>
          </a:p>
          <a:p>
            <a:pPr marL="182880" lvl="2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lang="en-US" sz="900" i="1" dirty="0">
                <a:solidFill>
                  <a:srgbClr val="404040"/>
                </a:solidFill>
              </a:rPr>
              <a:t>A sound byte from the modeling process is that </a:t>
            </a:r>
            <a:br>
              <a:rPr lang="en-US" sz="900" i="1" dirty="0">
                <a:solidFill>
                  <a:srgbClr val="404040"/>
                </a:solidFill>
              </a:rPr>
            </a:br>
            <a:r>
              <a:rPr lang="en-US" sz="900" i="1" dirty="0">
                <a:solidFill>
                  <a:srgbClr val="404040"/>
                </a:solidFill>
              </a:rPr>
              <a:t>air filter replacement recommendations tend to turn customers off and reduce their chance of mechanical conversion by 25%.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sz="1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900" i="1" dirty="0">
                <a:solidFill>
                  <a:srgbClr val="189CD7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404040"/>
                </a:solidFill>
              </a:rPr>
              <a:t>Paid back initial investment at two month mark (based on net EBIT) </a:t>
            </a:r>
          </a:p>
          <a:p>
            <a:pPr marL="0" indent="0">
              <a:buNone/>
            </a:pPr>
            <a:r>
              <a:rPr lang="en-US" sz="1050" dirty="0">
                <a:solidFill>
                  <a:srgbClr val="404040"/>
                </a:solidFill>
              </a:rPr>
              <a:t>At three months (mid-October 2016), converted 1,377 customers for a total of $350k net NEW mechanical revenue.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981202" y="1463487"/>
            <a:ext cx="3428999" cy="8193"/>
          </a:xfrm>
          <a:prstGeom prst="line">
            <a:avLst/>
          </a:prstGeom>
          <a:ln w="6350" cmpd="sng">
            <a:solidFill>
              <a:srgbClr val="0092D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981202" y="2569134"/>
            <a:ext cx="3428999" cy="8193"/>
          </a:xfrm>
          <a:prstGeom prst="line">
            <a:avLst/>
          </a:prstGeom>
          <a:ln w="6350" cmpd="sng">
            <a:solidFill>
              <a:srgbClr val="0092D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981202" y="5026959"/>
            <a:ext cx="3428999" cy="8193"/>
          </a:xfrm>
          <a:prstGeom prst="line">
            <a:avLst/>
          </a:prstGeom>
          <a:ln w="6350" cmpd="sng">
            <a:solidFill>
              <a:srgbClr val="0092D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hart 39"/>
          <p:cNvGraphicFramePr>
            <a:graphicFrameLocks noGrp="1"/>
          </p:cNvGraphicFramePr>
          <p:nvPr>
            <p:extLst/>
          </p:nvPr>
        </p:nvGraphicFramePr>
        <p:xfrm>
          <a:off x="5943601" y="3030083"/>
          <a:ext cx="4163355" cy="2700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8848163" y="1154958"/>
            <a:ext cx="1143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8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Vehicle(s)</a:t>
            </a:r>
          </a:p>
          <a:p>
            <a:pPr algn="ctr"/>
            <a:r>
              <a:rPr lang="en-US" altLang="en-US" sz="85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(Year/Make/Model)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991420" y="3245235"/>
            <a:ext cx="2121647" cy="0"/>
          </a:xfrm>
          <a:prstGeom prst="line">
            <a:avLst/>
          </a:prstGeom>
          <a:ln w="6350" cmpd="sng">
            <a:solidFill>
              <a:srgbClr val="0092D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5998330" y="5686408"/>
            <a:ext cx="3521403" cy="457056"/>
            <a:chOff x="8567333" y="1670839"/>
            <a:chExt cx="3521403" cy="457056"/>
          </a:xfrm>
        </p:grpSpPr>
        <p:sp>
          <p:nvSpPr>
            <p:cNvPr id="66" name="TextBox 65"/>
            <p:cNvSpPr txBox="1"/>
            <p:nvPr/>
          </p:nvSpPr>
          <p:spPr>
            <a:xfrm>
              <a:off x="8573380" y="1800369"/>
              <a:ext cx="3515356" cy="327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Decile 1 – Most likely to convert &gt;&gt; highest next visit conversion (9.4%)</a:t>
              </a:r>
            </a:p>
            <a:p>
              <a:pPr>
                <a:lnSpc>
                  <a:spcPct val="110000"/>
                </a:lnSpc>
              </a:pPr>
              <a:r>
                <a:rPr lang="en-US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Decile 10 – Least likely to convert &gt;&gt; lowest next visit conversion (2.1%)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567333" y="1670839"/>
              <a:ext cx="12473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i="1" dirty="0">
                  <a:solidFill>
                    <a:srgbClr val="009DDC"/>
                  </a:solidFill>
                  <a:latin typeface="Arial"/>
                  <a:cs typeface="Arial"/>
                </a:rPr>
                <a:t>Theory matches reality</a:t>
              </a: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6163236" y="5653745"/>
            <a:ext cx="3817471" cy="0"/>
          </a:xfrm>
          <a:prstGeom prst="line">
            <a:avLst/>
          </a:prstGeom>
          <a:ln w="6350" cmpd="sng">
            <a:solidFill>
              <a:srgbClr val="0092D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744878" y="2946407"/>
            <a:ext cx="4699004" cy="0"/>
          </a:xfrm>
          <a:prstGeom prst="line">
            <a:avLst/>
          </a:prstGeom>
          <a:ln w="6350" cmpd="sng">
            <a:solidFill>
              <a:srgbClr val="0092D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7600576" y="3674035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973911" y="3498313"/>
            <a:ext cx="1722913" cy="36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800" dirty="0"/>
              <a:t>Target these customers with aggressive conversion offer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01702" y="342155"/>
            <a:ext cx="2942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accent4"/>
                </a:solidFill>
                <a:latin typeface="Arial"/>
                <a:cs typeface="Arial"/>
              </a:rPr>
              <a:t>QUICK OIL CHANGE CHAIN 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981202" y="301000"/>
            <a:ext cx="8458199" cy="20209"/>
          </a:xfrm>
          <a:prstGeom prst="line">
            <a:avLst/>
          </a:prstGeom>
          <a:ln w="12700" cmpd="sng">
            <a:solidFill>
              <a:srgbClr val="0092D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981201" y="347424"/>
            <a:ext cx="3674034" cy="1"/>
          </a:xfrm>
          <a:prstGeom prst="line">
            <a:avLst/>
          </a:prstGeom>
          <a:ln w="57150" cmpd="sng">
            <a:solidFill>
              <a:srgbClr val="0092D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668361" y="444500"/>
            <a:ext cx="0" cy="5715000"/>
          </a:xfrm>
          <a:prstGeom prst="line">
            <a:avLst/>
          </a:prstGeom>
          <a:ln>
            <a:solidFill>
              <a:schemeClr val="accent4"/>
            </a:solidFill>
            <a:prstDash val="dash"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185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273827" y="3352800"/>
            <a:ext cx="6089373" cy="33613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 smtClean="0"/>
              <a:t>Data &amp; Analytics outside academia</a:t>
            </a:r>
          </a:p>
          <a:p>
            <a:pPr marL="342900" indent="-342900">
              <a:buAutoNum type="arabicPeriod"/>
            </a:pPr>
            <a:r>
              <a:rPr lang="en-US" dirty="0" smtClean="0"/>
              <a:t>Case Study: Reassigning territories for district managers</a:t>
            </a:r>
          </a:p>
          <a:p>
            <a:pPr marL="342900" indent="-342900">
              <a:buAutoNum type="arabicPeriod"/>
            </a:pPr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0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clients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Problems are never stated formally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“Interesting” problems can be few and far between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But they can build your personal brand</a:t>
            </a:r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4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Remapping territories – 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Minimizing travel time for regional managers can reduce incurred travel costs and boost morale</a:t>
            </a:r>
          </a:p>
          <a:p>
            <a:pPr lvl="0"/>
            <a:r>
              <a:rPr lang="en-US" dirty="0"/>
              <a:t>Aligning districts to strategic goals can help ensure a variety of goals:</a:t>
            </a:r>
          </a:p>
          <a:p>
            <a:pPr lvl="1"/>
            <a:r>
              <a:rPr lang="en-US" dirty="0"/>
              <a:t>A level playing field where top talent can be evaluated evenly</a:t>
            </a:r>
          </a:p>
          <a:p>
            <a:pPr lvl="1"/>
            <a:r>
              <a:rPr lang="en-US" dirty="0"/>
              <a:t>Specialized focus for individual district owners</a:t>
            </a:r>
          </a:p>
          <a:p>
            <a:pPr lvl="1"/>
            <a:r>
              <a:rPr lang="en-US" dirty="0"/>
              <a:t>No one regional leader becomes overburdened compared to the others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61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Store Metadata – geocoding, age, size, store annual sales category, etc.</a:t>
            </a:r>
          </a:p>
          <a:p>
            <a:r>
              <a:rPr lang="en-US" sz="2000" dirty="0" smtClean="0"/>
              <a:t>Sales Data – department, class, subclass, SKU grain data anywhere from monthly roll-ups to individual transactions</a:t>
            </a:r>
          </a:p>
          <a:p>
            <a:r>
              <a:rPr lang="en-US" sz="2000" dirty="0" smtClean="0"/>
              <a:t>Inventory Data</a:t>
            </a:r>
          </a:p>
          <a:p>
            <a:r>
              <a:rPr lang="en-US" sz="2000" dirty="0" smtClean="0"/>
              <a:t>Online </a:t>
            </a:r>
            <a:r>
              <a:rPr lang="en-US" sz="2000" dirty="0" smtClean="0"/>
              <a:t>Transactions</a:t>
            </a:r>
          </a:p>
          <a:p>
            <a:r>
              <a:rPr lang="en-US" sz="2000" dirty="0" smtClean="0"/>
              <a:t>Current Territory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(abbreviated) Toolbox of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Technique 1: k-means</a:t>
            </a:r>
            <a:endParaRPr lang="en-US" b="1" dirty="0" smtClean="0"/>
          </a:p>
          <a:p>
            <a:r>
              <a:rPr lang="en-US" dirty="0" smtClean="0"/>
              <a:t>Unsupervised Learning</a:t>
            </a:r>
          </a:p>
          <a:p>
            <a:r>
              <a:rPr lang="en-US" dirty="0" smtClean="0"/>
              <a:t>Identifies a number of means around the map and builds clusters with equal variance inside them</a:t>
            </a:r>
          </a:p>
          <a:p>
            <a:r>
              <a:rPr lang="en-US" dirty="0" smtClean="0"/>
              <a:t>Very much a black box-hard to specify, and requires a lot of tuning</a:t>
            </a:r>
          </a:p>
          <a:p>
            <a:r>
              <a:rPr lang="en-US" b="1" u="sng" dirty="0"/>
              <a:t>Use if:</a:t>
            </a:r>
            <a:r>
              <a:rPr lang="en-US" b="1" dirty="0"/>
              <a:t> </a:t>
            </a:r>
            <a:r>
              <a:rPr lang="en-US" dirty="0"/>
              <a:t>You want to </a:t>
            </a:r>
            <a:r>
              <a:rPr lang="en-US" dirty="0" smtClean="0"/>
              <a:t>explore your data, equal size isn’t as important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 </a:t>
            </a:r>
            <a:r>
              <a:rPr lang="en-US" b="1" dirty="0" smtClean="0"/>
              <a:t>2: </a:t>
            </a:r>
            <a:r>
              <a:rPr lang="en-US" b="1" dirty="0"/>
              <a:t>I</a:t>
            </a:r>
            <a:r>
              <a:rPr lang="en-US" b="1" dirty="0" smtClean="0"/>
              <a:t>nteger </a:t>
            </a:r>
            <a:r>
              <a:rPr lang="en-US" b="1" dirty="0" smtClean="0"/>
              <a:t>programming</a:t>
            </a:r>
          </a:p>
          <a:p>
            <a:r>
              <a:rPr lang="en-US" dirty="0" smtClean="0"/>
              <a:t>Can s</a:t>
            </a:r>
            <a:r>
              <a:rPr lang="en-US" dirty="0" smtClean="0"/>
              <a:t>pecify </a:t>
            </a:r>
            <a:r>
              <a:rPr lang="en-US" dirty="0"/>
              <a:t>exactly what you </a:t>
            </a:r>
            <a:r>
              <a:rPr lang="en-US" dirty="0" smtClean="0"/>
              <a:t>want, but rules are rigid</a:t>
            </a:r>
            <a:endParaRPr lang="en-US" dirty="0"/>
          </a:p>
          <a:p>
            <a:r>
              <a:rPr lang="en-US" dirty="0"/>
              <a:t>Computationally impossible for large datasets—constraints have to be </a:t>
            </a:r>
            <a:r>
              <a:rPr lang="en-US" dirty="0" smtClean="0"/>
              <a:t>relaxed</a:t>
            </a:r>
            <a:endParaRPr lang="en-US" dirty="0" smtClean="0"/>
          </a:p>
          <a:p>
            <a:r>
              <a:rPr lang="en-US" b="1" u="sng" dirty="0" smtClean="0"/>
              <a:t>Use </a:t>
            </a:r>
            <a:r>
              <a:rPr lang="en-US" b="1" u="sng" dirty="0"/>
              <a:t>if:</a:t>
            </a:r>
            <a:r>
              <a:rPr lang="en-US" b="1" dirty="0"/>
              <a:t> </a:t>
            </a:r>
            <a:r>
              <a:rPr lang="en-US" dirty="0"/>
              <a:t>You </a:t>
            </a:r>
            <a:r>
              <a:rPr lang="en-US" dirty="0" smtClean="0"/>
              <a:t>have little data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Technique </a:t>
            </a:r>
            <a:r>
              <a:rPr lang="en-US" b="1" dirty="0" smtClean="0"/>
              <a:t>3: </a:t>
            </a:r>
            <a:r>
              <a:rPr lang="en-US" b="1" dirty="0"/>
              <a:t>Network construction</a:t>
            </a:r>
          </a:p>
          <a:p>
            <a:r>
              <a:rPr lang="en-US" dirty="0"/>
              <a:t>Randomized (or can be non-random) algorithm to build out a network ‘greedily’</a:t>
            </a:r>
          </a:p>
          <a:p>
            <a:r>
              <a:rPr lang="en-US" dirty="0"/>
              <a:t>Easy to specify and tune parameters as you go</a:t>
            </a:r>
          </a:p>
          <a:p>
            <a:r>
              <a:rPr lang="en-US" b="1" u="sng" dirty="0"/>
              <a:t>Use if:</a:t>
            </a:r>
            <a:r>
              <a:rPr lang="en-US" b="1" dirty="0"/>
              <a:t> </a:t>
            </a:r>
            <a:r>
              <a:rPr lang="en-US" dirty="0" smtClean="0"/>
              <a:t>Iteration is OK, exact solutions aren’t required</a:t>
            </a:r>
            <a:endParaRPr lang="en-US" b="1" u="sng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it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Pandas</a:t>
            </a:r>
          </a:p>
          <a:p>
            <a:pPr lvl="2"/>
            <a:r>
              <a:rPr lang="en-US" dirty="0" smtClean="0"/>
              <a:t>High performance data management/manipulation, SQL-like interface</a:t>
            </a:r>
          </a:p>
          <a:p>
            <a:pPr lvl="1"/>
            <a:r>
              <a:rPr lang="en-US" dirty="0" err="1" smtClean="0"/>
              <a:t>Numpy</a:t>
            </a:r>
            <a:endParaRPr lang="en-US" dirty="0" smtClean="0"/>
          </a:p>
          <a:p>
            <a:pPr lvl="2"/>
            <a:r>
              <a:rPr lang="en-US" dirty="0" smtClean="0"/>
              <a:t>N-dimensional arrays, math libraries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2"/>
            <a:r>
              <a:rPr lang="en-US" dirty="0" smtClean="0"/>
              <a:t>Huge number of supervised and unsupervised ML algorithms prewritten</a:t>
            </a:r>
          </a:p>
          <a:p>
            <a:pPr lvl="1"/>
            <a:r>
              <a:rPr lang="en-US" dirty="0" err="1" smtClean="0"/>
              <a:t>Networkx</a:t>
            </a:r>
            <a:endParaRPr lang="en-US" dirty="0" smtClean="0"/>
          </a:p>
          <a:p>
            <a:pPr lvl="2"/>
            <a:r>
              <a:rPr lang="en-US" dirty="0" smtClean="0"/>
              <a:t>Network/Graph analysis library</a:t>
            </a:r>
          </a:p>
          <a:p>
            <a:pPr lvl="2"/>
            <a:endParaRPr lang="en-US" dirty="0"/>
          </a:p>
          <a:p>
            <a:r>
              <a:rPr lang="en-US" dirty="0" smtClean="0"/>
              <a:t>Brute force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3" y="419100"/>
            <a:ext cx="5222297" cy="3124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689020" y="419100"/>
            <a:ext cx="5446998" cy="325850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224126" y="3242982"/>
            <a:ext cx="5308283" cy="3174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" y="2882903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Low Spatial Weighting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200" y="2907419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Medium Spatial Weighting</a:t>
            </a:r>
            <a:endParaRPr lang="en-US" sz="1600" dirty="0">
              <a:solidFill>
                <a:srgbClr val="59595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5800" y="58674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</a:rPr>
              <a:t>High Spatial Weighting</a:t>
            </a:r>
            <a:endParaRPr lang="en-US" sz="16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7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 SLIDES (bulleted)">
  <a:themeElements>
    <a:clrScheme name="North Highland - PPT Palette 2016">
      <a:dk1>
        <a:sysClr val="windowText" lastClr="000000"/>
      </a:dk1>
      <a:lt1>
        <a:sysClr val="window" lastClr="FFFFFF"/>
      </a:lt1>
      <a:dk2>
        <a:srgbClr val="595959"/>
      </a:dk2>
      <a:lt2>
        <a:srgbClr val="A6A6A6"/>
      </a:lt2>
      <a:accent1>
        <a:srgbClr val="0059AB"/>
      </a:accent1>
      <a:accent2>
        <a:srgbClr val="595959"/>
      </a:accent2>
      <a:accent3>
        <a:srgbClr val="A6A6A6"/>
      </a:accent3>
      <a:accent4>
        <a:srgbClr val="009DDC"/>
      </a:accent4>
      <a:accent5>
        <a:srgbClr val="8DC63F"/>
      </a:accent5>
      <a:accent6>
        <a:srgbClr val="24A54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AEB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600" dirty="0">
            <a:solidFill>
              <a:srgbClr val="59595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HDA - Dashboard Design and Creation Template" id="{D128D1E8-0785-45A2-8E3B-99E31A4C7DCF}" vid="{4969DC67-6C92-4F93-BA58-0DF629D431C6}"/>
    </a:ext>
  </a:extLst>
</a:theme>
</file>

<file path=ppt/theme/theme2.xml><?xml version="1.0" encoding="utf-8"?>
<a:theme xmlns:a="http://schemas.openxmlformats.org/drawingml/2006/main" name="CONTENT SLIDES (Numbered)">
  <a:themeElements>
    <a:clrScheme name="North Highland - PPT Palette 2016">
      <a:dk1>
        <a:sysClr val="windowText" lastClr="000000"/>
      </a:dk1>
      <a:lt1>
        <a:sysClr val="window" lastClr="FFFFFF"/>
      </a:lt1>
      <a:dk2>
        <a:srgbClr val="595959"/>
      </a:dk2>
      <a:lt2>
        <a:srgbClr val="A6A6A6"/>
      </a:lt2>
      <a:accent1>
        <a:srgbClr val="0059AB"/>
      </a:accent1>
      <a:accent2>
        <a:srgbClr val="595959"/>
      </a:accent2>
      <a:accent3>
        <a:srgbClr val="A6A6A6"/>
      </a:accent3>
      <a:accent4>
        <a:srgbClr val="009DDC"/>
      </a:accent4>
      <a:accent5>
        <a:srgbClr val="8DC63F"/>
      </a:accent5>
      <a:accent6>
        <a:srgbClr val="24A54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DAEB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HDA - Dashboard Design and Creation Template" id="{D128D1E8-0785-45A2-8E3B-99E31A4C7DCF}" vid="{FF252F1B-A695-498B-B7E0-4B674B59BD1A}"/>
    </a:ext>
  </a:extLst>
</a:theme>
</file>

<file path=ppt/theme/theme3.xml><?xml version="1.0" encoding="utf-8"?>
<a:theme xmlns:a="http://schemas.openxmlformats.org/drawingml/2006/main" name="TITLE SLIDES">
  <a:themeElements>
    <a:clrScheme name="North Highland - PPT Palette 2016">
      <a:dk1>
        <a:sysClr val="windowText" lastClr="000000"/>
      </a:dk1>
      <a:lt1>
        <a:sysClr val="window" lastClr="FFFFFF"/>
      </a:lt1>
      <a:dk2>
        <a:srgbClr val="595959"/>
      </a:dk2>
      <a:lt2>
        <a:srgbClr val="A6A6A6"/>
      </a:lt2>
      <a:accent1>
        <a:srgbClr val="0059AB"/>
      </a:accent1>
      <a:accent2>
        <a:srgbClr val="595959"/>
      </a:accent2>
      <a:accent3>
        <a:srgbClr val="A6A6A6"/>
      </a:accent3>
      <a:accent4>
        <a:srgbClr val="009DDC"/>
      </a:accent4>
      <a:accent5>
        <a:srgbClr val="8DC63F"/>
      </a:accent5>
      <a:accent6>
        <a:srgbClr val="24A54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DA - Dashboard Design and Creation Template" id="{D128D1E8-0785-45A2-8E3B-99E31A4C7DCF}" vid="{922B5418-F27B-4FCB-A2E3-48A5324912FB}"/>
    </a:ext>
  </a:extLst>
</a:theme>
</file>

<file path=ppt/theme/theme4.xml><?xml version="1.0" encoding="utf-8"?>
<a:theme xmlns:a="http://schemas.openxmlformats.org/drawingml/2006/main" name="AGENDA SLIDES">
  <a:themeElements>
    <a:clrScheme name="North Highland - PPT Palette 2016">
      <a:dk1>
        <a:sysClr val="windowText" lastClr="000000"/>
      </a:dk1>
      <a:lt1>
        <a:sysClr val="window" lastClr="FFFFFF"/>
      </a:lt1>
      <a:dk2>
        <a:srgbClr val="595959"/>
      </a:dk2>
      <a:lt2>
        <a:srgbClr val="A6A6A6"/>
      </a:lt2>
      <a:accent1>
        <a:srgbClr val="0059AB"/>
      </a:accent1>
      <a:accent2>
        <a:srgbClr val="595959"/>
      </a:accent2>
      <a:accent3>
        <a:srgbClr val="A6A6A6"/>
      </a:accent3>
      <a:accent4>
        <a:srgbClr val="009DDC"/>
      </a:accent4>
      <a:accent5>
        <a:srgbClr val="8DC63F"/>
      </a:accent5>
      <a:accent6>
        <a:srgbClr val="24A54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DA - Dashboard Design and Creation Template" id="{D128D1E8-0785-45A2-8E3B-99E31A4C7DCF}" vid="{E51AD9B7-56F3-493C-B261-4586BEE311DB}"/>
    </a:ext>
  </a:extLst>
</a:theme>
</file>

<file path=ppt/theme/theme5.xml><?xml version="1.0" encoding="utf-8"?>
<a:theme xmlns:a="http://schemas.openxmlformats.org/drawingml/2006/main" name="TRANSITION SLIDES">
  <a:themeElements>
    <a:clrScheme name="North Highland - PPT Palette 2016">
      <a:dk1>
        <a:sysClr val="windowText" lastClr="000000"/>
      </a:dk1>
      <a:lt1>
        <a:sysClr val="window" lastClr="FFFFFF"/>
      </a:lt1>
      <a:dk2>
        <a:srgbClr val="595959"/>
      </a:dk2>
      <a:lt2>
        <a:srgbClr val="A6A6A6"/>
      </a:lt2>
      <a:accent1>
        <a:srgbClr val="0059AB"/>
      </a:accent1>
      <a:accent2>
        <a:srgbClr val="595959"/>
      </a:accent2>
      <a:accent3>
        <a:srgbClr val="A6A6A6"/>
      </a:accent3>
      <a:accent4>
        <a:srgbClr val="009DDC"/>
      </a:accent4>
      <a:accent5>
        <a:srgbClr val="8DC63F"/>
      </a:accent5>
      <a:accent6>
        <a:srgbClr val="24A54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DA - Dashboard Design and Creation Template" id="{D128D1E8-0785-45A2-8E3B-99E31A4C7DCF}" vid="{7E285441-2059-4DAE-97E0-62892F4E744F}"/>
    </a:ext>
  </a:extLst>
</a:theme>
</file>

<file path=ppt/theme/theme6.xml><?xml version="1.0" encoding="utf-8"?>
<a:theme xmlns:a="http://schemas.openxmlformats.org/drawingml/2006/main" name="(SUB) TRANSITION SLIDES">
  <a:themeElements>
    <a:clrScheme name="North Highland - PPT Palette 2016">
      <a:dk1>
        <a:sysClr val="windowText" lastClr="000000"/>
      </a:dk1>
      <a:lt1>
        <a:sysClr val="window" lastClr="FFFFFF"/>
      </a:lt1>
      <a:dk2>
        <a:srgbClr val="595959"/>
      </a:dk2>
      <a:lt2>
        <a:srgbClr val="A6A6A6"/>
      </a:lt2>
      <a:accent1>
        <a:srgbClr val="0059AB"/>
      </a:accent1>
      <a:accent2>
        <a:srgbClr val="595959"/>
      </a:accent2>
      <a:accent3>
        <a:srgbClr val="A6A6A6"/>
      </a:accent3>
      <a:accent4>
        <a:srgbClr val="009DDC"/>
      </a:accent4>
      <a:accent5>
        <a:srgbClr val="8DC63F"/>
      </a:accent5>
      <a:accent6>
        <a:srgbClr val="24A54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DA - Dashboard Design and Creation Template" id="{D128D1E8-0785-45A2-8E3B-99E31A4C7DCF}" vid="{B5A9C99F-A425-41C3-A2B1-FFD5E4CBFBF7}"/>
    </a:ext>
  </a:extLst>
</a:theme>
</file>

<file path=ppt/theme/theme7.xml><?xml version="1.0" encoding="utf-8"?>
<a:theme xmlns:a="http://schemas.openxmlformats.org/drawingml/2006/main" name="PAUSE/QUOTE SLIDES">
  <a:themeElements>
    <a:clrScheme name="North Highland - PPT Palette 2016">
      <a:dk1>
        <a:sysClr val="windowText" lastClr="000000"/>
      </a:dk1>
      <a:lt1>
        <a:sysClr val="window" lastClr="FFFFFF"/>
      </a:lt1>
      <a:dk2>
        <a:srgbClr val="595959"/>
      </a:dk2>
      <a:lt2>
        <a:srgbClr val="A6A6A6"/>
      </a:lt2>
      <a:accent1>
        <a:srgbClr val="0059AB"/>
      </a:accent1>
      <a:accent2>
        <a:srgbClr val="595959"/>
      </a:accent2>
      <a:accent3>
        <a:srgbClr val="A6A6A6"/>
      </a:accent3>
      <a:accent4>
        <a:srgbClr val="009DDC"/>
      </a:accent4>
      <a:accent5>
        <a:srgbClr val="8DC63F"/>
      </a:accent5>
      <a:accent6>
        <a:srgbClr val="24A54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DA - Dashboard Design and Creation Template" id="{D128D1E8-0785-45A2-8E3B-99E31A4C7DCF}" vid="{754CD303-95B7-4E01-9AE7-28A69C284D27}"/>
    </a:ext>
  </a:extLst>
</a:theme>
</file>

<file path=ppt/theme/theme8.xml><?xml version="1.0" encoding="utf-8"?>
<a:theme xmlns:a="http://schemas.openxmlformats.org/drawingml/2006/main" name="CLOSING SLIDES">
  <a:themeElements>
    <a:clrScheme name="North Highland - PPT Palette 2016">
      <a:dk1>
        <a:sysClr val="windowText" lastClr="000000"/>
      </a:dk1>
      <a:lt1>
        <a:sysClr val="window" lastClr="FFFFFF"/>
      </a:lt1>
      <a:dk2>
        <a:srgbClr val="595959"/>
      </a:dk2>
      <a:lt2>
        <a:srgbClr val="A6A6A6"/>
      </a:lt2>
      <a:accent1>
        <a:srgbClr val="0059AB"/>
      </a:accent1>
      <a:accent2>
        <a:srgbClr val="595959"/>
      </a:accent2>
      <a:accent3>
        <a:srgbClr val="A6A6A6"/>
      </a:accent3>
      <a:accent4>
        <a:srgbClr val="009DDC"/>
      </a:accent4>
      <a:accent5>
        <a:srgbClr val="8DC63F"/>
      </a:accent5>
      <a:accent6>
        <a:srgbClr val="24A54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HDA - Dashboard Design and Creation Template" id="{D128D1E8-0785-45A2-8E3B-99E31A4C7DCF}" vid="{1D7FC54D-A7FE-4695-ADEE-7E69C6A7936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orth Highland Brand Colors">
    <a:dk1>
      <a:srgbClr val="000000"/>
    </a:dk1>
    <a:lt1>
      <a:srgbClr val="FFFFFF"/>
    </a:lt1>
    <a:dk2>
      <a:srgbClr val="005AAA"/>
    </a:dk2>
    <a:lt2>
      <a:srgbClr val="FFFFFF"/>
    </a:lt2>
    <a:accent1>
      <a:srgbClr val="F68A33"/>
    </a:accent1>
    <a:accent2>
      <a:srgbClr val="F04C37"/>
    </a:accent2>
    <a:accent3>
      <a:srgbClr val="8DC63F"/>
    </a:accent3>
    <a:accent4>
      <a:srgbClr val="009DDC"/>
    </a:accent4>
    <a:accent5>
      <a:srgbClr val="005AAA"/>
    </a:accent5>
    <a:accent6>
      <a:srgbClr val="36297D"/>
    </a:accent6>
    <a:hlink>
      <a:srgbClr val="005AAA"/>
    </a:hlink>
    <a:folHlink>
      <a:srgbClr val="009DDC"/>
    </a:folHlink>
  </a:clrScheme>
  <a:fontScheme name="North Highland PPT Fonts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71bb1b7-7f79-4060-bddc-d9dc69a98461">ELIXIR-268-41</_dlc_DocId>
    <_dlc_DocIdUrl xmlns="771bb1b7-7f79-4060-bddc-d9dc69a98461">
      <Url>https://elixir.northhighland.com/Communities/Global/US/Marketing/Marketing_Communications/_layouts/DocIdRedir.aspx?ID=ELIXIR-268-41</Url>
      <Description>ELIXIR-268-41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8AA97762A82A4DA743007FDF029AC4" ma:contentTypeVersion="4" ma:contentTypeDescription="Create a new document." ma:contentTypeScope="" ma:versionID="b4d69f430551c0f2b957d76e5e211c02">
  <xsd:schema xmlns:xsd="http://www.w3.org/2001/XMLSchema" xmlns:xs="http://www.w3.org/2001/XMLSchema" xmlns:p="http://schemas.microsoft.com/office/2006/metadata/properties" xmlns:ns2="771bb1b7-7f79-4060-bddc-d9dc69a98461" targetNamespace="http://schemas.microsoft.com/office/2006/metadata/properties" ma:root="true" ma:fieldsID="80c0fcce5d097e1c77aca53e5ac3f3e1" ns2:_="">
    <xsd:import namespace="771bb1b7-7f79-4060-bddc-d9dc69a9846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bb1b7-7f79-4060-bddc-d9dc69a9846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0D0156-76E9-4969-BB2C-E74B7B541A11}">
  <ds:schemaRefs>
    <ds:schemaRef ds:uri="http://schemas.microsoft.com/office/2006/documentManagement/types"/>
    <ds:schemaRef ds:uri="http://schemas.microsoft.com/office/infopath/2007/PartnerControls"/>
    <ds:schemaRef ds:uri="771bb1b7-7f79-4060-bddc-d9dc69a9846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ACB4ED5-76A1-46E1-AA6B-5F78E339EE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bb1b7-7f79-4060-bddc-d9dc69a984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CB0165-C0CB-4608-918A-F444E248C0F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7352B06-583A-4BEC-AE71-5CDC12F39E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5066</TotalTime>
  <Words>1004</Words>
  <Application>Microsoft Office PowerPoint</Application>
  <PresentationFormat>Widescreen</PresentationFormat>
  <Paragraphs>174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28 Days Later</vt:lpstr>
      <vt:lpstr>Arial</vt:lpstr>
      <vt:lpstr>Arial Narrow</vt:lpstr>
      <vt:lpstr>Courier New</vt:lpstr>
      <vt:lpstr>Helvetica</vt:lpstr>
      <vt:lpstr>CONTENT SLIDES (bulleted)</vt:lpstr>
      <vt:lpstr>CONTENT SLIDES (Numbered)</vt:lpstr>
      <vt:lpstr>TITLE SLIDES</vt:lpstr>
      <vt:lpstr>AGENDA SLIDES</vt:lpstr>
      <vt:lpstr>TRANSITION SLIDES</vt:lpstr>
      <vt:lpstr>(SUB) TRANSITION SLIDES</vt:lpstr>
      <vt:lpstr>PAUSE/QUOTE SLIDES</vt:lpstr>
      <vt:lpstr>CLOSING SLIDES</vt:lpstr>
      <vt:lpstr>Using Data to Find the Optimal Mix of Retail Locations and Resources</vt:lpstr>
      <vt:lpstr>Introduction</vt:lpstr>
      <vt:lpstr>PowerPoint Presentation</vt:lpstr>
      <vt:lpstr>Working with clients</vt:lpstr>
      <vt:lpstr>Remapping territories – Problem description</vt:lpstr>
      <vt:lpstr>Available data</vt:lpstr>
      <vt:lpstr>(abbreviated) Toolbox of techniques</vt:lpstr>
      <vt:lpstr>Pulling it together</vt:lpstr>
      <vt:lpstr>PowerPoint Presentation</vt:lpstr>
      <vt:lpstr>networkx</vt:lpstr>
      <vt:lpstr>Greedy algorithm overview</vt:lpstr>
      <vt:lpstr>Load data</vt:lpstr>
      <vt:lpstr>Build graph</vt:lpstr>
      <vt:lpstr>Parameters and controls</vt:lpstr>
      <vt:lpstr>Iterate and be greedy</vt:lpstr>
      <vt:lpstr>results</vt:lpstr>
      <vt:lpstr>Why do it this way?</vt:lpstr>
      <vt:lpstr>Some other projects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Dwight Specht</dc:creator>
  <cp:lastModifiedBy>Charlie Morn</cp:lastModifiedBy>
  <cp:revision>66</cp:revision>
  <dcterms:created xsi:type="dcterms:W3CDTF">2016-06-08T12:03:29Z</dcterms:created>
  <dcterms:modified xsi:type="dcterms:W3CDTF">2017-08-22T12:58:28Z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0x010100A08AA97762A82A4DA743007FDF029AC4</vt:lpwstr>
  </property>
  <property fmtid="{D5CDD505-2E9C-101B-9397-08002B2CF9AE}" pid="3" name="_dlc_DocIdItemGuid">
    <vt:lpwstr>a7d7f473-5645-4585-857e-f8fdde54fc9e</vt:lpwstr>
  </property>
</Properties>
</file>